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12192000"/>
  <p:embeddedFontLst>
    <p:embeddedFont>
      <p:font typeface="MiSans" panose="020B0604020202020204" charset="-122"/>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4419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8255" y="-635"/>
            <a:ext cx="6036945" cy="6858000"/>
          </a:xfrm>
          <a:prstGeom prst="roundRect">
            <a:avLst>
              <a:gd name="adj" fmla="val 0"/>
            </a:avLst>
          </a:prstGeom>
          <a:solidFill>
            <a:srgbClr val="EEA215"/>
          </a:solidFill>
          <a:ln/>
        </p:spPr>
      </p:sp>
      <p:sp>
        <p:nvSpPr>
          <p:cNvPr id="3" name="Text 1"/>
          <p:cNvSpPr/>
          <p:nvPr/>
        </p:nvSpPr>
        <p:spPr>
          <a:xfrm>
            <a:off x="-8255" y="-635"/>
            <a:ext cx="6036945" cy="685800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9-02-14:45:43-d2r955pe3tpg8rchus0g.png"/>
          <p:cNvPicPr>
            <a:picLocks noChangeAspect="1"/>
          </p:cNvPicPr>
          <p:nvPr/>
        </p:nvPicPr>
        <p:blipFill>
          <a:blip r:embed="rId3"/>
          <a:stretch>
            <a:fillRect/>
          </a:stretch>
        </p:blipFill>
        <p:spPr>
          <a:xfrm>
            <a:off x="6028690" y="116205"/>
            <a:ext cx="6006465" cy="6442710"/>
          </a:xfrm>
          <a:prstGeom prst="rect">
            <a:avLst/>
          </a:prstGeom>
        </p:spPr>
      </p:pic>
      <p:pic>
        <p:nvPicPr>
          <p:cNvPr id="5" name="Image 1" descr="https://kimi-img.moonshot.cn/pub/slides/slides_tmpl/image/25-09-02-14:45:43-d2r955pe3tpg8rchurvg.png"/>
          <p:cNvPicPr>
            <a:picLocks noChangeAspect="1"/>
          </p:cNvPicPr>
          <p:nvPr/>
        </p:nvPicPr>
        <p:blipFill>
          <a:blip r:embed="rId4"/>
          <a:stretch>
            <a:fillRect/>
          </a:stretch>
        </p:blipFill>
        <p:spPr>
          <a:xfrm>
            <a:off x="765175" y="805815"/>
            <a:ext cx="1442720" cy="382905"/>
          </a:xfrm>
          <a:prstGeom prst="rect">
            <a:avLst/>
          </a:prstGeom>
        </p:spPr>
      </p:pic>
      <p:sp>
        <p:nvSpPr>
          <p:cNvPr id="6" name="Text 2"/>
          <p:cNvSpPr/>
          <p:nvPr/>
        </p:nvSpPr>
        <p:spPr>
          <a:xfrm>
            <a:off x="681417" y="3968190"/>
            <a:ext cx="2079624" cy="557530"/>
          </a:xfrm>
          <a:prstGeom prst="rect">
            <a:avLst/>
          </a:prstGeom>
          <a:noFill/>
          <a:ln/>
        </p:spPr>
        <p:txBody>
          <a:bodyPr wrap="square" lIns="0" tIns="0" rIns="0" bIns="0" rtlCol="0" anchor="t"/>
          <a:lstStyle/>
          <a:p>
            <a:pPr>
              <a:lnSpc>
                <a:spcPct val="100000"/>
              </a:lnSpc>
            </a:pPr>
            <a:r>
              <a:rPr lang="en-US" sz="1800" dirty="0">
                <a:solidFill>
                  <a:srgbClr val="FFFFFF"/>
                </a:solidFill>
                <a:latin typeface="苹方-简" pitchFamily="34" charset="0"/>
                <a:ea typeface="苹方-简" pitchFamily="34" charset="-122"/>
                <a:cs typeface="苹方-简" pitchFamily="34" charset="-120"/>
              </a:rPr>
              <a:t>Sean Wong</a:t>
            </a:r>
            <a:endParaRPr lang="en-US" sz="1600" dirty="0"/>
          </a:p>
        </p:txBody>
      </p:sp>
      <p:sp>
        <p:nvSpPr>
          <p:cNvPr id="7" name="Text 3"/>
          <p:cNvSpPr/>
          <p:nvPr/>
        </p:nvSpPr>
        <p:spPr>
          <a:xfrm>
            <a:off x="681355" y="4406900"/>
            <a:ext cx="2679065" cy="662305"/>
          </a:xfrm>
          <a:prstGeom prst="rect">
            <a:avLst/>
          </a:prstGeom>
          <a:noFill/>
          <a:ln/>
        </p:spPr>
        <p:txBody>
          <a:bodyPr wrap="square" lIns="0" tIns="0" rIns="0" bIns="0" rtlCol="0" anchor="t"/>
          <a:lstStyle/>
          <a:p>
            <a:pPr>
              <a:lnSpc>
                <a:spcPct val="100000"/>
              </a:lnSpc>
            </a:pPr>
            <a:r>
              <a:rPr lang="en-US" sz="1800" dirty="0">
                <a:solidFill>
                  <a:srgbClr val="FFFFFF"/>
                </a:solidFill>
                <a:latin typeface="苹方-简" pitchFamily="34" charset="0"/>
                <a:ea typeface="苹方-简" pitchFamily="34" charset="-122"/>
                <a:cs typeface="苹方-简" pitchFamily="34" charset="-120"/>
              </a:rPr>
              <a:t>2025/01/01</a:t>
            </a:r>
            <a:endParaRPr lang="en-US" sz="1600" dirty="0"/>
          </a:p>
        </p:txBody>
      </p:sp>
      <p:sp>
        <p:nvSpPr>
          <p:cNvPr id="8" name="Text 4"/>
          <p:cNvSpPr/>
          <p:nvPr/>
        </p:nvSpPr>
        <p:spPr>
          <a:xfrm>
            <a:off x="432435" y="1788795"/>
            <a:ext cx="5702300" cy="1578610"/>
          </a:xfrm>
          <a:prstGeom prst="rect">
            <a:avLst/>
          </a:prstGeom>
          <a:noFill/>
          <a:ln/>
        </p:spPr>
        <p:txBody>
          <a:bodyPr wrap="square" lIns="0" tIns="0" rIns="0" bIns="0" rtlCol="0" anchor="t"/>
          <a:lstStyle/>
          <a:p>
            <a:pPr>
              <a:lnSpc>
                <a:spcPct val="130000"/>
              </a:lnSpc>
            </a:pPr>
            <a:r>
              <a:rPr lang="en-US" sz="4800" b="1" dirty="0">
                <a:solidFill>
                  <a:srgbClr val="000000"/>
                </a:solidFill>
                <a:latin typeface="苹方-简" pitchFamily="34" charset="0"/>
                <a:ea typeface="苹方-简" pitchFamily="34" charset="-122"/>
                <a:cs typeface="苹方-简" pitchFamily="34" charset="-120"/>
              </a:rPr>
              <a:t>AI-Powered Writing Workflow</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9F4DF"/>
        </a:solidFill>
        <a:effectLst/>
      </p:bgPr>
    </p:bg>
    <p:spTree>
      <p:nvGrpSpPr>
        <p:cNvPr id="1" name=""/>
        <p:cNvGrpSpPr/>
        <p:nvPr/>
      </p:nvGrpSpPr>
      <p:grpSpPr>
        <a:xfrm>
          <a:off x="0" y="0"/>
          <a:ext cx="0" cy="0"/>
          <a:chOff x="0" y="0"/>
          <a:chExt cx="0" cy="0"/>
        </a:xfrm>
      </p:grpSpPr>
      <p:sp>
        <p:nvSpPr>
          <p:cNvPr id="2" name="Shape 0"/>
          <p:cNvSpPr/>
          <p:nvPr/>
        </p:nvSpPr>
        <p:spPr>
          <a:xfrm rot="16200000">
            <a:off x="7122795" y="1765300"/>
            <a:ext cx="6875780" cy="3311525"/>
          </a:xfrm>
          <a:prstGeom prst="rect">
            <a:avLst/>
          </a:prstGeom>
          <a:solidFill>
            <a:srgbClr val="DCFB60">
              <a:alpha val="50196"/>
            </a:srgbClr>
          </a:solidFill>
          <a:ln/>
        </p:spPr>
      </p:sp>
      <p:sp>
        <p:nvSpPr>
          <p:cNvPr id="3" name="Text 1"/>
          <p:cNvSpPr/>
          <p:nvPr/>
        </p:nvSpPr>
        <p:spPr>
          <a:xfrm rot="16200000">
            <a:off x="7122795" y="1765300"/>
            <a:ext cx="6875780" cy="3311525"/>
          </a:xfrm>
          <a:prstGeom prst="rect">
            <a:avLst/>
          </a:prstGeom>
          <a:noFill/>
          <a:ln/>
        </p:spPr>
        <p:txBody>
          <a:bodyPr wrap="square" lIns="0" tIns="0" rIns="0" bIns="0" rtlCol="0" anchor="t"/>
          <a:lstStyle/>
          <a:p>
            <a:pPr>
              <a:lnSpc>
                <a:spcPct val="100000"/>
              </a:lnSpc>
            </a:pPr>
            <a:endParaRPr lang="en-US" sz="1600" dirty="0"/>
          </a:p>
        </p:txBody>
      </p:sp>
      <p:pic>
        <p:nvPicPr>
          <p:cNvPr id="4" name="Image 0" descr="https://kimi-img.moonshot.cn/pub/slides/slides_tmpl/image/25-09-02-14:45:46-d2r956he3tpg8rchus7g.jpeg"/>
          <p:cNvPicPr>
            <a:picLocks noChangeAspect="1"/>
          </p:cNvPicPr>
          <p:nvPr/>
        </p:nvPicPr>
        <p:blipFill>
          <a:blip r:embed="rId3">
            <a:alphaModFix amt="50000"/>
          </a:blip>
          <a:srcRect l="23408" t="9378" r="20150" b="20960"/>
          <a:stretch/>
        </p:blipFill>
        <p:spPr>
          <a:xfrm>
            <a:off x="-3810" y="0"/>
            <a:ext cx="5570220" cy="6875780"/>
          </a:xfrm>
          <a:prstGeom prst="rect">
            <a:avLst/>
          </a:prstGeom>
        </p:spPr>
      </p:pic>
      <p:pic>
        <p:nvPicPr>
          <p:cNvPr id="5" name="Image 1" descr="https://kimi-img.moonshot.cn/pub/slides/slides_tmpl/image/25-09-02-14:45:47-d2r956pe3tpg8rchusbg.png"/>
          <p:cNvPicPr>
            <a:picLocks noChangeAspect="1"/>
          </p:cNvPicPr>
          <p:nvPr/>
        </p:nvPicPr>
        <p:blipFill>
          <a:blip r:embed="rId4"/>
          <a:stretch>
            <a:fillRect/>
          </a:stretch>
        </p:blipFill>
        <p:spPr>
          <a:xfrm>
            <a:off x="7855198" y="2140267"/>
            <a:ext cx="4338956" cy="4752341"/>
          </a:xfrm>
          <a:prstGeom prst="rect">
            <a:avLst/>
          </a:prstGeom>
        </p:spPr>
      </p:pic>
      <p:sp>
        <p:nvSpPr>
          <p:cNvPr id="6" name="Shape 2"/>
          <p:cNvSpPr/>
          <p:nvPr/>
        </p:nvSpPr>
        <p:spPr>
          <a:xfrm>
            <a:off x="5520690" y="-51435"/>
            <a:ext cx="3383915" cy="6928485"/>
          </a:xfrm>
          <a:prstGeom prst="rect">
            <a:avLst/>
          </a:prstGeom>
          <a:solidFill>
            <a:srgbClr val="EEA215"/>
          </a:solidFill>
          <a:ln/>
        </p:spPr>
      </p:sp>
      <p:sp>
        <p:nvSpPr>
          <p:cNvPr id="7" name="Text 3"/>
          <p:cNvSpPr/>
          <p:nvPr/>
        </p:nvSpPr>
        <p:spPr>
          <a:xfrm>
            <a:off x="5520690" y="-51435"/>
            <a:ext cx="3383915" cy="6928485"/>
          </a:xfrm>
          <a:prstGeom prst="rect">
            <a:avLst/>
          </a:prstGeom>
          <a:noFill/>
          <a:ln/>
        </p:spPr>
        <p:txBody>
          <a:bodyPr wrap="square" lIns="0" tIns="0" rIns="0" bIns="0" rtlCol="0" anchor="t"/>
          <a:lstStyle/>
          <a:p>
            <a:pPr>
              <a:lnSpc>
                <a:spcPct val="100000"/>
              </a:lnSpc>
            </a:pPr>
            <a:endParaRPr lang="en-US" sz="1600" dirty="0"/>
          </a:p>
        </p:txBody>
      </p:sp>
      <p:sp>
        <p:nvSpPr>
          <p:cNvPr id="8" name="Text 4"/>
          <p:cNvSpPr/>
          <p:nvPr/>
        </p:nvSpPr>
        <p:spPr>
          <a:xfrm>
            <a:off x="217805" y="1276350"/>
            <a:ext cx="5359400" cy="1049734"/>
          </a:xfrm>
          <a:prstGeom prst="rect">
            <a:avLst/>
          </a:prstGeom>
          <a:noFill/>
          <a:ln/>
        </p:spPr>
        <p:txBody>
          <a:bodyPr wrap="square" lIns="0" tIns="0" rIns="0" bIns="0" rtlCol="0" anchor="t">
            <a:spAutoFit/>
          </a:bodyPr>
          <a:lstStyle/>
          <a:p>
            <a:pPr>
              <a:lnSpc>
                <a:spcPct val="100000"/>
              </a:lnSpc>
            </a:pPr>
            <a:r>
              <a:rPr lang="en-US" sz="3200" dirty="0">
                <a:solidFill>
                  <a:srgbClr val="7F27FF"/>
                </a:solidFill>
                <a:latin typeface="MiSans" pitchFamily="34" charset="0"/>
                <a:ea typeface="MiSans" pitchFamily="34" charset="-122"/>
                <a:cs typeface="MiSans" pitchFamily="34" charset="-120"/>
              </a:rPr>
              <a:t>From Outline to First Draft Fast</a:t>
            </a:r>
            <a:endParaRPr lang="en-US" sz="1600" dirty="0"/>
          </a:p>
        </p:txBody>
      </p:sp>
      <p:sp>
        <p:nvSpPr>
          <p:cNvPr id="9" name="Text 5"/>
          <p:cNvSpPr/>
          <p:nvPr/>
        </p:nvSpPr>
        <p:spPr>
          <a:xfrm>
            <a:off x="5894070" y="1276350"/>
            <a:ext cx="2748280" cy="914400"/>
          </a:xfrm>
          <a:prstGeom prst="rect">
            <a:avLst/>
          </a:prstGeom>
          <a:noFill/>
          <a:ln/>
        </p:spPr>
        <p:txBody>
          <a:bodyPr wrap="square" lIns="0" tIns="0" rIns="0" bIns="0" rtlCol="0" anchor="t"/>
          <a:lstStyle/>
          <a:p>
            <a:pPr>
              <a:lnSpc>
                <a:spcPct val="120000"/>
              </a:lnSpc>
            </a:pPr>
            <a:r>
              <a:rPr lang="en-US" sz="2400" dirty="0">
                <a:solidFill>
                  <a:srgbClr val="FFFFFF"/>
                </a:solidFill>
                <a:latin typeface="MiSans" pitchFamily="34" charset="0"/>
                <a:ea typeface="MiSans" pitchFamily="34" charset="-122"/>
                <a:cs typeface="MiSans" pitchFamily="34" charset="-120"/>
              </a:rPr>
              <a:t>Draft Expansion</a:t>
            </a:r>
            <a:endParaRPr lang="en-US" sz="1600" dirty="0"/>
          </a:p>
        </p:txBody>
      </p:sp>
      <p:sp>
        <p:nvSpPr>
          <p:cNvPr id="10" name="Text 6"/>
          <p:cNvSpPr/>
          <p:nvPr/>
        </p:nvSpPr>
        <p:spPr>
          <a:xfrm>
            <a:off x="5754370" y="3013075"/>
            <a:ext cx="2979420" cy="2633067"/>
          </a:xfrm>
          <a:prstGeom prst="rect">
            <a:avLst/>
          </a:prstGeom>
          <a:noFill/>
          <a:ln/>
        </p:spPr>
        <p:txBody>
          <a:bodyPr wrap="square" lIns="0" tIns="0" rIns="0" bIns="0" rtlCol="0" anchor="t">
            <a:spAutoFit/>
          </a:bodyPr>
          <a:lstStyle/>
          <a:p>
            <a:pPr>
              <a:lnSpc>
                <a:spcPct val="120000"/>
              </a:lnSpc>
            </a:pPr>
            <a:r>
              <a:rPr lang="en-US" sz="1800" dirty="0">
                <a:solidFill>
                  <a:srgbClr val="FFFFFF"/>
                </a:solidFill>
                <a:latin typeface="MiSans" pitchFamily="34" charset="0"/>
                <a:ea typeface="MiSans" pitchFamily="34" charset="-122"/>
                <a:cs typeface="MiSans" pitchFamily="34" charset="-120"/>
              </a:rPr>
              <a:t>AI tools like Google Docs AI and Word Copilot can expand bullet outlines into prose, generating first drafts quickly. This allows writers to focus on refining rather than starting from scratch.</a:t>
            </a:r>
            <a:endParaRPr lang="en-US" sz="1600" dirty="0"/>
          </a:p>
        </p:txBody>
      </p:sp>
      <p:sp>
        <p:nvSpPr>
          <p:cNvPr id="11" name="Text 7"/>
          <p:cNvSpPr/>
          <p:nvPr/>
        </p:nvSpPr>
        <p:spPr>
          <a:xfrm>
            <a:off x="9202420" y="1276350"/>
            <a:ext cx="2748280" cy="914400"/>
          </a:xfrm>
          <a:prstGeom prst="rect">
            <a:avLst/>
          </a:prstGeom>
          <a:noFill/>
          <a:ln/>
        </p:spPr>
        <p:txBody>
          <a:bodyPr wrap="square" lIns="0" tIns="0" rIns="0" bIns="0" rtlCol="0" anchor="t"/>
          <a:lstStyle/>
          <a:p>
            <a:pPr>
              <a:lnSpc>
                <a:spcPct val="120000"/>
              </a:lnSpc>
            </a:pPr>
            <a:r>
              <a:rPr lang="en-US" sz="2400" dirty="0">
                <a:solidFill>
                  <a:srgbClr val="9F70FD"/>
                </a:solidFill>
                <a:latin typeface="MiSans" pitchFamily="34" charset="0"/>
                <a:ea typeface="MiSans" pitchFamily="34" charset="-122"/>
                <a:cs typeface="MiSans" pitchFamily="34" charset="-120"/>
              </a:rPr>
              <a:t>Tone and Style Matching</a:t>
            </a:r>
            <a:endParaRPr lang="en-US" sz="1600" dirty="0"/>
          </a:p>
        </p:txBody>
      </p:sp>
      <p:sp>
        <p:nvSpPr>
          <p:cNvPr id="12" name="Text 8"/>
          <p:cNvSpPr/>
          <p:nvPr/>
        </p:nvSpPr>
        <p:spPr>
          <a:xfrm>
            <a:off x="9062720" y="3013075"/>
            <a:ext cx="2979420" cy="2633067"/>
          </a:xfrm>
          <a:prstGeom prst="rect">
            <a:avLst/>
          </a:prstGeom>
          <a:noFill/>
          <a:ln/>
        </p:spPr>
        <p:txBody>
          <a:bodyPr wrap="square" lIns="0" tIns="0" rIns="0" bIns="0" rtlCol="0" anchor="t">
            <a:spAutoFit/>
          </a:bodyPr>
          <a:lstStyle/>
          <a:p>
            <a:pPr>
              <a:lnSpc>
                <a:spcPct val="120000"/>
              </a:lnSpc>
            </a:pPr>
            <a:r>
              <a:rPr lang="en-US" sz="1800" dirty="0">
                <a:solidFill>
                  <a:srgbClr val="000000"/>
                </a:solidFill>
                <a:latin typeface="MiSans" pitchFamily="34" charset="0"/>
                <a:ea typeface="MiSans" pitchFamily="34" charset="-122"/>
                <a:cs typeface="MiSans" pitchFamily="34" charset="-120"/>
              </a:rPr>
              <a:t>AI can match the tone and style of your writing, ensuring consistency across drafts. Tools like Sudowrite and Jasper Write help produce multiple scene versions for selection, enhancing creativity.</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9F4DF"/>
        </a:solidFill>
        <a:effectLst/>
      </p:bgPr>
    </p:bg>
    <p:spTree>
      <p:nvGrpSpPr>
        <p:cNvPr id="1" name=""/>
        <p:cNvGrpSpPr/>
        <p:nvPr/>
      </p:nvGrpSpPr>
      <p:grpSpPr>
        <a:xfrm>
          <a:off x="0" y="0"/>
          <a:ext cx="0" cy="0"/>
          <a:chOff x="0" y="0"/>
          <a:chExt cx="0" cy="0"/>
        </a:xfrm>
      </p:grpSpPr>
      <p:sp>
        <p:nvSpPr>
          <p:cNvPr id="2" name="Text 0"/>
          <p:cNvSpPr/>
          <p:nvPr/>
        </p:nvSpPr>
        <p:spPr>
          <a:xfrm>
            <a:off x="925830" y="406400"/>
            <a:ext cx="8834755" cy="1503045"/>
          </a:xfrm>
          <a:prstGeom prst="rect">
            <a:avLst/>
          </a:prstGeom>
          <a:noFill/>
          <a:ln/>
        </p:spPr>
        <p:txBody>
          <a:bodyPr wrap="square" lIns="0" tIns="0" rIns="0" bIns="0" rtlCol="0" anchor="t"/>
          <a:lstStyle/>
          <a:p>
            <a:pPr>
              <a:lnSpc>
                <a:spcPct val="130000"/>
              </a:lnSpc>
            </a:pPr>
            <a:r>
              <a:rPr lang="en-US" sz="3600" dirty="0">
                <a:solidFill>
                  <a:srgbClr val="7F27FF"/>
                </a:solidFill>
                <a:latin typeface="苹方-简" pitchFamily="34" charset="0"/>
                <a:ea typeface="苹方-简" pitchFamily="34" charset="-122"/>
                <a:cs typeface="苹方-简" pitchFamily="34" charset="-120"/>
              </a:rPr>
              <a:t>Line-Level Editing with AI Editors</a:t>
            </a:r>
            <a:endParaRPr lang="en-US" sz="1600" dirty="0"/>
          </a:p>
        </p:txBody>
      </p:sp>
      <p:sp>
        <p:nvSpPr>
          <p:cNvPr id="3" name="Shape 1"/>
          <p:cNvSpPr/>
          <p:nvPr/>
        </p:nvSpPr>
        <p:spPr>
          <a:xfrm>
            <a:off x="-55315" y="3711575"/>
            <a:ext cx="12588560" cy="318"/>
          </a:xfrm>
          <a:prstGeom prst="line">
            <a:avLst/>
          </a:prstGeom>
          <a:noFill/>
          <a:ln w="12700">
            <a:solidFill>
              <a:srgbClr val="D5F35D"/>
            </a:solidFill>
            <a:prstDash val="solid"/>
            <a:headEnd type="none"/>
            <a:tailEnd type="none"/>
          </a:ln>
        </p:spPr>
      </p:sp>
      <p:sp>
        <p:nvSpPr>
          <p:cNvPr id="4" name="Shape 2"/>
          <p:cNvSpPr/>
          <p:nvPr/>
        </p:nvSpPr>
        <p:spPr>
          <a:xfrm>
            <a:off x="925830" y="1466215"/>
            <a:ext cx="0" cy="2268855"/>
          </a:xfrm>
          <a:prstGeom prst="straightConnector1">
            <a:avLst/>
          </a:prstGeom>
          <a:noFill/>
          <a:ln w="19050">
            <a:solidFill>
              <a:srgbClr val="EEA215"/>
            </a:solidFill>
            <a:prstDash val="solid"/>
            <a:headEnd type="none"/>
            <a:tailEnd type="arrow"/>
          </a:ln>
        </p:spPr>
      </p:sp>
      <p:sp>
        <p:nvSpPr>
          <p:cNvPr id="5" name="Shape 3"/>
          <p:cNvSpPr/>
          <p:nvPr/>
        </p:nvSpPr>
        <p:spPr>
          <a:xfrm>
            <a:off x="6522085" y="1466215"/>
            <a:ext cx="0" cy="2268855"/>
          </a:xfrm>
          <a:prstGeom prst="straightConnector1">
            <a:avLst/>
          </a:prstGeom>
          <a:noFill/>
          <a:ln w="19050">
            <a:solidFill>
              <a:srgbClr val="EEA215"/>
            </a:solidFill>
            <a:prstDash val="solid"/>
            <a:headEnd type="none"/>
            <a:tailEnd type="arrow"/>
          </a:ln>
        </p:spPr>
      </p:sp>
      <p:sp>
        <p:nvSpPr>
          <p:cNvPr id="6" name="Shape 4"/>
          <p:cNvSpPr/>
          <p:nvPr/>
        </p:nvSpPr>
        <p:spPr>
          <a:xfrm>
            <a:off x="1455420" y="3731260"/>
            <a:ext cx="0" cy="2268855"/>
          </a:xfrm>
          <a:prstGeom prst="straightConnector1">
            <a:avLst/>
          </a:prstGeom>
          <a:noFill/>
          <a:ln w="19050">
            <a:solidFill>
              <a:srgbClr val="EEA215"/>
            </a:solidFill>
            <a:prstDash val="solid"/>
            <a:headEnd type="none"/>
            <a:tailEnd type="arrow"/>
          </a:ln>
        </p:spPr>
      </p:sp>
      <p:sp>
        <p:nvSpPr>
          <p:cNvPr id="7" name="Shape 5"/>
          <p:cNvSpPr/>
          <p:nvPr/>
        </p:nvSpPr>
        <p:spPr>
          <a:xfrm>
            <a:off x="6903085" y="3731260"/>
            <a:ext cx="0" cy="2268855"/>
          </a:xfrm>
          <a:prstGeom prst="straightConnector1">
            <a:avLst/>
          </a:prstGeom>
          <a:noFill/>
          <a:ln w="19050">
            <a:solidFill>
              <a:srgbClr val="EEA215"/>
            </a:solidFill>
            <a:prstDash val="solid"/>
            <a:headEnd type="none"/>
            <a:tailEnd type="arrow"/>
          </a:ln>
        </p:spPr>
      </p:sp>
      <p:pic>
        <p:nvPicPr>
          <p:cNvPr id="8" name="Image 0" descr="https://kimi-img.moonshot.cn/pub/slides/slides_tmpl/image/25-09-02-14:45:43-d2r955pe3tpg8rchurv0.png"/>
          <p:cNvPicPr>
            <a:picLocks noChangeAspect="1"/>
          </p:cNvPicPr>
          <p:nvPr/>
        </p:nvPicPr>
        <p:blipFill>
          <a:blip r:embed="rId3"/>
          <a:stretch>
            <a:fillRect/>
          </a:stretch>
        </p:blipFill>
        <p:spPr>
          <a:xfrm>
            <a:off x="9884410" y="553085"/>
            <a:ext cx="1679575" cy="445770"/>
          </a:xfrm>
          <a:prstGeom prst="rect">
            <a:avLst/>
          </a:prstGeom>
        </p:spPr>
      </p:pic>
      <p:sp>
        <p:nvSpPr>
          <p:cNvPr id="9" name="Text 6"/>
          <p:cNvSpPr/>
          <p:nvPr/>
        </p:nvSpPr>
        <p:spPr>
          <a:xfrm>
            <a:off x="1264285" y="1280795"/>
            <a:ext cx="4857115" cy="720090"/>
          </a:xfrm>
          <a:prstGeom prst="rect">
            <a:avLst/>
          </a:prstGeom>
          <a:noFill/>
          <a:ln/>
        </p:spPr>
        <p:txBody>
          <a:bodyPr wrap="square" lIns="0" tIns="0" rIns="0" bIns="0" rtlCol="0" anchor="t"/>
          <a:lstStyle/>
          <a:p>
            <a:pPr>
              <a:lnSpc>
                <a:spcPct val="120000"/>
              </a:lnSpc>
            </a:pPr>
            <a:r>
              <a:rPr lang="en-US" sz="2400" dirty="0">
                <a:solidFill>
                  <a:srgbClr val="7F27FF"/>
                </a:solidFill>
                <a:latin typeface="苹方-简" pitchFamily="34" charset="0"/>
                <a:ea typeface="苹方-简" pitchFamily="34" charset="-122"/>
                <a:cs typeface="苹方-简" pitchFamily="34" charset="-120"/>
              </a:rPr>
              <a:t>Grammar and Style Checks</a:t>
            </a:r>
            <a:endParaRPr lang="en-US" sz="1600" dirty="0"/>
          </a:p>
        </p:txBody>
      </p:sp>
      <p:sp>
        <p:nvSpPr>
          <p:cNvPr id="10" name="Text 7"/>
          <p:cNvSpPr/>
          <p:nvPr/>
        </p:nvSpPr>
        <p:spPr>
          <a:xfrm>
            <a:off x="1264285" y="1809750"/>
            <a:ext cx="4855845" cy="1109663"/>
          </a:xfrm>
          <a:prstGeom prst="rect">
            <a:avLst/>
          </a:prstGeom>
          <a:noFill/>
          <a:ln/>
        </p:spPr>
        <p:txBody>
          <a:bodyPr wrap="square" lIns="0" tIns="0" rIns="0" bIns="0" rtlCol="0" anchor="t">
            <a:spAutoFit/>
          </a:bodyPr>
          <a:lstStyle/>
          <a:p>
            <a:pPr algn="just">
              <a:lnSpc>
                <a:spcPct val="130000"/>
              </a:lnSpc>
            </a:pPr>
            <a:r>
              <a:rPr lang="en-US" sz="1400" dirty="0">
                <a:solidFill>
                  <a:srgbClr val="000000"/>
                </a:solidFill>
                <a:latin typeface="苹方-简" pitchFamily="34" charset="0"/>
                <a:ea typeface="苹方-简" pitchFamily="34" charset="-122"/>
                <a:cs typeface="苹方-简" pitchFamily="34" charset="-120"/>
              </a:rPr>
              <a:t>AI editors like Grammarly and ProWritingAid offer comprehensive grammar, style, and clarity checks. They catch errors and suggest improvements, enhancing the quality of your writing.</a:t>
            </a:r>
            <a:endParaRPr lang="en-US" sz="1600" dirty="0"/>
          </a:p>
        </p:txBody>
      </p:sp>
      <p:sp>
        <p:nvSpPr>
          <p:cNvPr id="11" name="Text 8"/>
          <p:cNvSpPr/>
          <p:nvPr/>
        </p:nvSpPr>
        <p:spPr>
          <a:xfrm>
            <a:off x="6821170" y="1280795"/>
            <a:ext cx="4857115" cy="883285"/>
          </a:xfrm>
          <a:prstGeom prst="rect">
            <a:avLst/>
          </a:prstGeom>
          <a:noFill/>
          <a:ln/>
        </p:spPr>
        <p:txBody>
          <a:bodyPr wrap="square" lIns="0" tIns="0" rIns="0" bIns="0" rtlCol="0" anchor="t"/>
          <a:lstStyle/>
          <a:p>
            <a:pPr>
              <a:lnSpc>
                <a:spcPct val="120000"/>
              </a:lnSpc>
            </a:pPr>
            <a:r>
              <a:rPr lang="en-US" sz="2400" dirty="0">
                <a:solidFill>
                  <a:srgbClr val="7F27FF"/>
                </a:solidFill>
                <a:latin typeface="苹方-简" pitchFamily="34" charset="0"/>
                <a:ea typeface="苹方-简" pitchFamily="34" charset="-122"/>
                <a:cs typeface="苹方-简" pitchFamily="34" charset="-120"/>
              </a:rPr>
              <a:t>Rewriting and Pacing</a:t>
            </a:r>
            <a:endParaRPr lang="en-US" sz="1600" dirty="0"/>
          </a:p>
        </p:txBody>
      </p:sp>
      <p:sp>
        <p:nvSpPr>
          <p:cNvPr id="12" name="Text 9"/>
          <p:cNvSpPr/>
          <p:nvPr/>
        </p:nvSpPr>
        <p:spPr>
          <a:xfrm>
            <a:off x="6821170" y="1809750"/>
            <a:ext cx="4855845" cy="1109663"/>
          </a:xfrm>
          <a:prstGeom prst="rect">
            <a:avLst/>
          </a:prstGeom>
          <a:noFill/>
          <a:ln/>
        </p:spPr>
        <p:txBody>
          <a:bodyPr wrap="square" lIns="0" tIns="0" rIns="0" bIns="0" rtlCol="0" anchor="t">
            <a:spAutoFit/>
          </a:bodyPr>
          <a:lstStyle/>
          <a:p>
            <a:pPr algn="just">
              <a:lnSpc>
                <a:spcPct val="130000"/>
              </a:lnSpc>
            </a:pPr>
            <a:r>
              <a:rPr lang="en-US" sz="1400" dirty="0">
                <a:solidFill>
                  <a:srgbClr val="000000"/>
                </a:solidFill>
                <a:latin typeface="苹方-简" pitchFamily="34" charset="0"/>
                <a:ea typeface="苹方-简" pitchFamily="34" charset="-122"/>
                <a:cs typeface="苹方-简" pitchFamily="34" charset="-120"/>
              </a:rPr>
              <a:t>AI can rewrite passages in different tones or styles, tightening pacing and improving narrative flow. Tools like Hemingway and ChatGPT provide line-by-line edits for clarity and consistency.</a:t>
            </a:r>
            <a:endParaRPr lang="en-US" sz="1600" dirty="0"/>
          </a:p>
        </p:txBody>
      </p:sp>
      <p:sp>
        <p:nvSpPr>
          <p:cNvPr id="13" name="Text 10"/>
          <p:cNvSpPr/>
          <p:nvPr/>
        </p:nvSpPr>
        <p:spPr>
          <a:xfrm>
            <a:off x="1731010" y="3893185"/>
            <a:ext cx="4857115" cy="720090"/>
          </a:xfrm>
          <a:prstGeom prst="rect">
            <a:avLst/>
          </a:prstGeom>
          <a:noFill/>
          <a:ln/>
        </p:spPr>
        <p:txBody>
          <a:bodyPr wrap="square" lIns="0" tIns="0" rIns="0" bIns="0" rtlCol="0" anchor="t"/>
          <a:lstStyle/>
          <a:p>
            <a:pPr>
              <a:lnSpc>
                <a:spcPct val="120000"/>
              </a:lnSpc>
            </a:pPr>
            <a:r>
              <a:rPr lang="en-US" sz="2400" dirty="0">
                <a:solidFill>
                  <a:srgbClr val="7F27FF"/>
                </a:solidFill>
                <a:latin typeface="苹方-简" pitchFamily="34" charset="0"/>
                <a:ea typeface="苹方-简" pitchFamily="34" charset="-122"/>
                <a:cs typeface="苹方-简" pitchFamily="34" charset="-120"/>
              </a:rPr>
              <a:t>Character Consistency</a:t>
            </a:r>
            <a:endParaRPr lang="en-US" sz="1600" dirty="0"/>
          </a:p>
        </p:txBody>
      </p:sp>
      <p:sp>
        <p:nvSpPr>
          <p:cNvPr id="14" name="Text 11"/>
          <p:cNvSpPr/>
          <p:nvPr/>
        </p:nvSpPr>
        <p:spPr>
          <a:xfrm>
            <a:off x="1731010" y="4447540"/>
            <a:ext cx="4855845" cy="1109663"/>
          </a:xfrm>
          <a:prstGeom prst="rect">
            <a:avLst/>
          </a:prstGeom>
          <a:noFill/>
          <a:ln/>
        </p:spPr>
        <p:txBody>
          <a:bodyPr wrap="square" lIns="0" tIns="0" rIns="0" bIns="0" rtlCol="0" anchor="t">
            <a:spAutoFit/>
          </a:bodyPr>
          <a:lstStyle/>
          <a:p>
            <a:pPr algn="just">
              <a:lnSpc>
                <a:spcPct val="130000"/>
              </a:lnSpc>
            </a:pPr>
            <a:r>
              <a:rPr lang="en-US" sz="1400" dirty="0">
                <a:solidFill>
                  <a:srgbClr val="000000"/>
                </a:solidFill>
                <a:latin typeface="苹方-简" pitchFamily="34" charset="0"/>
                <a:ea typeface="苹方-简" pitchFamily="34" charset="-122"/>
                <a:cs typeface="苹方-简" pitchFamily="34" charset="-120"/>
              </a:rPr>
              <a:t>AI helps maintain character consistency by identifying inconsistent behaviors or dialogue. This ensures your characters remain true to their established arcs and personalities.</a:t>
            </a:r>
            <a:endParaRPr lang="en-US" sz="1600" dirty="0"/>
          </a:p>
        </p:txBody>
      </p:sp>
      <p:sp>
        <p:nvSpPr>
          <p:cNvPr id="15" name="Text 12"/>
          <p:cNvSpPr/>
          <p:nvPr/>
        </p:nvSpPr>
        <p:spPr>
          <a:xfrm>
            <a:off x="7146290" y="3893185"/>
            <a:ext cx="4856480" cy="814070"/>
          </a:xfrm>
          <a:prstGeom prst="rect">
            <a:avLst/>
          </a:prstGeom>
          <a:noFill/>
          <a:ln/>
        </p:spPr>
        <p:txBody>
          <a:bodyPr wrap="square" lIns="0" tIns="0" rIns="0" bIns="0" rtlCol="0" anchor="t"/>
          <a:lstStyle/>
          <a:p>
            <a:pPr>
              <a:lnSpc>
                <a:spcPct val="120000"/>
              </a:lnSpc>
            </a:pPr>
            <a:r>
              <a:rPr lang="en-US" sz="2400" dirty="0">
                <a:solidFill>
                  <a:srgbClr val="7F27FF"/>
                </a:solidFill>
                <a:latin typeface="苹方-简" pitchFamily="34" charset="0"/>
                <a:ea typeface="苹方-简" pitchFamily="34" charset="-122"/>
                <a:cs typeface="苹方-简" pitchFamily="34" charset="-120"/>
              </a:rPr>
              <a:t>Real Tools</a:t>
            </a:r>
            <a:endParaRPr lang="en-US" sz="1600" dirty="0"/>
          </a:p>
        </p:txBody>
      </p:sp>
      <p:sp>
        <p:nvSpPr>
          <p:cNvPr id="16" name="Text 13"/>
          <p:cNvSpPr/>
          <p:nvPr/>
        </p:nvSpPr>
        <p:spPr>
          <a:xfrm>
            <a:off x="7146290" y="4447540"/>
            <a:ext cx="4855845" cy="1109663"/>
          </a:xfrm>
          <a:prstGeom prst="rect">
            <a:avLst/>
          </a:prstGeom>
          <a:noFill/>
          <a:ln/>
        </p:spPr>
        <p:txBody>
          <a:bodyPr wrap="square" lIns="0" tIns="0" rIns="0" bIns="0" rtlCol="0" anchor="t">
            <a:spAutoFit/>
          </a:bodyPr>
          <a:lstStyle/>
          <a:p>
            <a:pPr algn="just">
              <a:lnSpc>
                <a:spcPct val="130000"/>
              </a:lnSpc>
            </a:pPr>
            <a:r>
              <a:rPr lang="en-US" sz="1400" dirty="0">
                <a:solidFill>
                  <a:srgbClr val="000000"/>
                </a:solidFill>
                <a:latin typeface="苹方-简" pitchFamily="34" charset="0"/>
                <a:ea typeface="苹方-简" pitchFamily="34" charset="-122"/>
                <a:cs typeface="苹方-简" pitchFamily="34" charset="-120"/>
              </a:rPr>
              <a:t>Grammarly, ProWritingAid, Hemingway, and ChatGPT are powerful AI tools for editing and rewriting. They provide detailed feedback and suggestions to improve your manuscript.</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9F4DF"/>
        </a:solidFill>
        <a:effectLst/>
      </p:bgPr>
    </p:bg>
    <p:spTree>
      <p:nvGrpSpPr>
        <p:cNvPr id="1" name=""/>
        <p:cNvGrpSpPr/>
        <p:nvPr/>
      </p:nvGrpSpPr>
      <p:grpSpPr>
        <a:xfrm>
          <a:off x="0" y="0"/>
          <a:ext cx="0" cy="0"/>
          <a:chOff x="0" y="0"/>
          <a:chExt cx="0" cy="0"/>
        </a:xfrm>
      </p:grpSpPr>
      <p:sp>
        <p:nvSpPr>
          <p:cNvPr id="2" name="Shape 0"/>
          <p:cNvSpPr/>
          <p:nvPr/>
        </p:nvSpPr>
        <p:spPr>
          <a:xfrm>
            <a:off x="8001000" y="-27305"/>
            <a:ext cx="4191000" cy="6885305"/>
          </a:xfrm>
          <a:prstGeom prst="rect">
            <a:avLst/>
          </a:prstGeom>
          <a:solidFill>
            <a:srgbClr val="F7941F"/>
          </a:solidFill>
          <a:ln/>
        </p:spPr>
      </p:sp>
      <p:sp>
        <p:nvSpPr>
          <p:cNvPr id="3" name="Text 1"/>
          <p:cNvSpPr/>
          <p:nvPr/>
        </p:nvSpPr>
        <p:spPr>
          <a:xfrm>
            <a:off x="8001000" y="-27305"/>
            <a:ext cx="4191000" cy="6885305"/>
          </a:xfrm>
          <a:prstGeom prst="rect">
            <a:avLst/>
          </a:prstGeom>
          <a:noFill/>
          <a:ln/>
        </p:spPr>
        <p:txBody>
          <a:bodyPr wrap="square" lIns="0" tIns="0" rIns="0" bIns="0" rtlCol="0" anchor="t"/>
          <a:lstStyle/>
          <a:p>
            <a:pPr>
              <a:lnSpc>
                <a:spcPct val="100000"/>
              </a:lnSpc>
            </a:pPr>
            <a:endParaRPr lang="en-US" sz="1600" dirty="0"/>
          </a:p>
        </p:txBody>
      </p:sp>
      <p:sp>
        <p:nvSpPr>
          <p:cNvPr id="4" name="Text 2"/>
          <p:cNvSpPr/>
          <p:nvPr/>
        </p:nvSpPr>
        <p:spPr>
          <a:xfrm>
            <a:off x="-208538" y="-1151175"/>
            <a:ext cx="12400538" cy="9160349"/>
          </a:xfrm>
          <a:prstGeom prst="rect">
            <a:avLst/>
          </a:prstGeom>
          <a:noFill/>
          <a:ln/>
        </p:spPr>
        <p:txBody>
          <a:bodyPr wrap="square" lIns="0" tIns="0" rIns="0" bIns="0" rtlCol="0" anchor="t"/>
          <a:lstStyle/>
          <a:p>
            <a:pPr>
              <a:lnSpc>
                <a:spcPct val="100000"/>
              </a:lnSpc>
            </a:pPr>
            <a:r>
              <a:rPr lang="en-US" sz="55000" dirty="0">
                <a:solidFill>
                  <a:srgbClr val="7F27FF"/>
                </a:solidFill>
                <a:latin typeface="苹方-简" pitchFamily="34" charset="0"/>
                <a:ea typeface="苹方-简" pitchFamily="34" charset="-122"/>
                <a:cs typeface="苹方-简" pitchFamily="34" charset="-120"/>
              </a:rPr>
              <a:t>04</a:t>
            </a:r>
            <a:endParaRPr lang="en-US" sz="1600" dirty="0"/>
          </a:p>
        </p:txBody>
      </p:sp>
      <p:sp>
        <p:nvSpPr>
          <p:cNvPr id="5" name="Text 3"/>
          <p:cNvSpPr/>
          <p:nvPr/>
        </p:nvSpPr>
        <p:spPr>
          <a:xfrm>
            <a:off x="5820410" y="5558790"/>
            <a:ext cx="5840730" cy="1206500"/>
          </a:xfrm>
          <a:prstGeom prst="rect">
            <a:avLst/>
          </a:prstGeom>
          <a:noFill/>
          <a:ln/>
        </p:spPr>
        <p:txBody>
          <a:bodyPr wrap="square" lIns="0" tIns="0" rIns="0" bIns="0" rtlCol="0" anchor="t"/>
          <a:lstStyle/>
          <a:p>
            <a:pPr algn="r">
              <a:lnSpc>
                <a:spcPct val="100000"/>
              </a:lnSpc>
            </a:pPr>
            <a:r>
              <a:rPr lang="en-US" sz="3000" b="1" dirty="0">
                <a:solidFill>
                  <a:srgbClr val="7F27FF"/>
                </a:solidFill>
                <a:latin typeface="苹方-简" pitchFamily="34" charset="0"/>
                <a:ea typeface="苹方-简" pitchFamily="34" charset="-122"/>
                <a:cs typeface="苹方-简" pitchFamily="34" charset="-120"/>
              </a:rPr>
              <a:t>Productivity &amp; Planning</a:t>
            </a:r>
            <a:endParaRPr lang="en-US" sz="1600" dirty="0"/>
          </a:p>
        </p:txBody>
      </p:sp>
      <p:pic>
        <p:nvPicPr>
          <p:cNvPr id="6" name="Image 0" descr="https://kimi-img.moonshot.cn/pub/slides/slides_tmpl/image/25-09-02-14:45:43-d2r955pe3tpg8rchus10.png"/>
          <p:cNvPicPr>
            <a:picLocks noChangeAspect="1"/>
          </p:cNvPicPr>
          <p:nvPr/>
        </p:nvPicPr>
        <p:blipFill>
          <a:blip r:embed="rId3"/>
          <a:stretch>
            <a:fillRect/>
          </a:stretch>
        </p:blipFill>
        <p:spPr>
          <a:xfrm>
            <a:off x="10047605" y="340360"/>
            <a:ext cx="1895475" cy="1895475"/>
          </a:xfrm>
          <a:prstGeom prst="rect">
            <a:avLst/>
          </a:prstGeom>
        </p:spPr>
      </p:pic>
      <p:pic>
        <p:nvPicPr>
          <p:cNvPr id="7" name="Image 1" descr="https://kimi-img.moonshot.cn/pub/slides/slides_tmpl/image/25-09-02-14:45:44-d2r9561e3tpg8rchus20.png"/>
          <p:cNvPicPr>
            <a:picLocks noChangeAspect="1"/>
          </p:cNvPicPr>
          <p:nvPr/>
        </p:nvPicPr>
        <p:blipFill>
          <a:blip r:embed="rId4"/>
          <a:stretch>
            <a:fillRect/>
          </a:stretch>
        </p:blipFill>
        <p:spPr>
          <a:xfrm>
            <a:off x="1934210" y="1224915"/>
            <a:ext cx="655955" cy="655955"/>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9F4DF"/>
        </a:solidFill>
        <a:effectLst/>
      </p:bgPr>
    </p:bg>
    <p:spTree>
      <p:nvGrpSpPr>
        <p:cNvPr id="1" name=""/>
        <p:cNvGrpSpPr/>
        <p:nvPr/>
      </p:nvGrpSpPr>
      <p:grpSpPr>
        <a:xfrm>
          <a:off x="0" y="0"/>
          <a:ext cx="0" cy="0"/>
          <a:chOff x="0" y="0"/>
          <a:chExt cx="0" cy="0"/>
        </a:xfrm>
      </p:grpSpPr>
      <p:sp>
        <p:nvSpPr>
          <p:cNvPr id="2" name="Shape 0"/>
          <p:cNvSpPr/>
          <p:nvPr/>
        </p:nvSpPr>
        <p:spPr>
          <a:xfrm>
            <a:off x="7588885" y="1484630"/>
            <a:ext cx="4094480" cy="4826635"/>
          </a:xfrm>
          <a:prstGeom prst="roundRect">
            <a:avLst>
              <a:gd name="adj" fmla="val 7537"/>
            </a:avLst>
          </a:prstGeom>
          <a:solidFill>
            <a:srgbClr val="BDF613">
              <a:alpha val="50196"/>
            </a:srgbClr>
          </a:solidFill>
          <a:ln w="25400">
            <a:solidFill>
              <a:srgbClr val="FF8911"/>
            </a:solidFill>
            <a:prstDash val="solid"/>
          </a:ln>
        </p:spPr>
      </p:sp>
      <p:sp>
        <p:nvSpPr>
          <p:cNvPr id="3" name="Text 1"/>
          <p:cNvSpPr/>
          <p:nvPr/>
        </p:nvSpPr>
        <p:spPr>
          <a:xfrm>
            <a:off x="7588885" y="1484630"/>
            <a:ext cx="4094480" cy="4826635"/>
          </a:xfrm>
          <a:prstGeom prst="rect">
            <a:avLst/>
          </a:prstGeom>
          <a:noFill/>
          <a:ln/>
        </p:spPr>
        <p:txBody>
          <a:bodyPr wrap="square" lIns="0" tIns="0" rIns="0" bIns="0" rtlCol="0" anchor="t"/>
          <a:lstStyle/>
          <a:p>
            <a:pPr>
              <a:lnSpc>
                <a:spcPct val="100000"/>
              </a:lnSpc>
            </a:pPr>
            <a:endParaRPr lang="en-US" sz="1600" dirty="0"/>
          </a:p>
        </p:txBody>
      </p:sp>
      <p:sp>
        <p:nvSpPr>
          <p:cNvPr id="4" name="Shape 2"/>
          <p:cNvSpPr/>
          <p:nvPr/>
        </p:nvSpPr>
        <p:spPr>
          <a:xfrm>
            <a:off x="459105" y="4093845"/>
            <a:ext cx="6929120" cy="2217420"/>
          </a:xfrm>
          <a:prstGeom prst="roundRect">
            <a:avLst>
              <a:gd name="adj" fmla="val 10917"/>
            </a:avLst>
          </a:prstGeom>
          <a:solidFill>
            <a:srgbClr val="BDF613">
              <a:alpha val="50196"/>
            </a:srgbClr>
          </a:solidFill>
          <a:ln w="25400">
            <a:solidFill>
              <a:srgbClr val="FF8911"/>
            </a:solidFill>
            <a:prstDash val="solid"/>
          </a:ln>
        </p:spPr>
      </p:sp>
      <p:sp>
        <p:nvSpPr>
          <p:cNvPr id="5" name="Text 3"/>
          <p:cNvSpPr/>
          <p:nvPr/>
        </p:nvSpPr>
        <p:spPr>
          <a:xfrm>
            <a:off x="459105" y="4093845"/>
            <a:ext cx="6929120" cy="2217420"/>
          </a:xfrm>
          <a:prstGeom prst="rect">
            <a:avLst/>
          </a:prstGeom>
          <a:noFill/>
          <a:ln/>
        </p:spPr>
        <p:txBody>
          <a:bodyPr wrap="square" lIns="0" tIns="0" rIns="0" bIns="0" rtlCol="0" anchor="t"/>
          <a:lstStyle/>
          <a:p>
            <a:pPr>
              <a:lnSpc>
                <a:spcPct val="100000"/>
              </a:lnSpc>
            </a:pPr>
            <a:endParaRPr lang="en-US" sz="1600" dirty="0"/>
          </a:p>
        </p:txBody>
      </p:sp>
      <p:sp>
        <p:nvSpPr>
          <p:cNvPr id="6" name="Shape 4"/>
          <p:cNvSpPr/>
          <p:nvPr/>
        </p:nvSpPr>
        <p:spPr>
          <a:xfrm>
            <a:off x="459105" y="1484630"/>
            <a:ext cx="6929120" cy="2217420"/>
          </a:xfrm>
          <a:prstGeom prst="roundRect">
            <a:avLst>
              <a:gd name="adj" fmla="val 7537"/>
            </a:avLst>
          </a:prstGeom>
          <a:solidFill>
            <a:srgbClr val="BDF613">
              <a:alpha val="50196"/>
            </a:srgbClr>
          </a:solidFill>
          <a:ln w="25400">
            <a:solidFill>
              <a:srgbClr val="FF8911"/>
            </a:solidFill>
            <a:prstDash val="solid"/>
          </a:ln>
        </p:spPr>
      </p:sp>
      <p:sp>
        <p:nvSpPr>
          <p:cNvPr id="7" name="Text 5"/>
          <p:cNvSpPr/>
          <p:nvPr/>
        </p:nvSpPr>
        <p:spPr>
          <a:xfrm>
            <a:off x="459105" y="1484630"/>
            <a:ext cx="6929120" cy="2217420"/>
          </a:xfrm>
          <a:prstGeom prst="rect">
            <a:avLst/>
          </a:prstGeom>
          <a:noFill/>
          <a:ln/>
        </p:spPr>
        <p:txBody>
          <a:bodyPr wrap="square" lIns="0" tIns="0" rIns="0" bIns="0" rtlCol="0" anchor="t"/>
          <a:lstStyle/>
          <a:p>
            <a:pPr>
              <a:lnSpc>
                <a:spcPct val="100000"/>
              </a:lnSpc>
            </a:pPr>
            <a:endParaRPr lang="en-US" sz="1600" dirty="0"/>
          </a:p>
        </p:txBody>
      </p:sp>
      <p:sp>
        <p:nvSpPr>
          <p:cNvPr id="8" name="Text 6"/>
          <p:cNvSpPr/>
          <p:nvPr/>
        </p:nvSpPr>
        <p:spPr>
          <a:xfrm>
            <a:off x="585470" y="664845"/>
            <a:ext cx="8007985" cy="1057275"/>
          </a:xfrm>
          <a:prstGeom prst="rect">
            <a:avLst/>
          </a:prstGeom>
          <a:noFill/>
          <a:ln/>
        </p:spPr>
        <p:txBody>
          <a:bodyPr wrap="square" lIns="0" tIns="0" rIns="0" bIns="0" rtlCol="0" anchor="t"/>
          <a:lstStyle/>
          <a:p>
            <a:pPr>
              <a:lnSpc>
                <a:spcPct val="100000"/>
              </a:lnSpc>
            </a:pPr>
            <a:r>
              <a:rPr lang="en-US" sz="3600" dirty="0">
                <a:solidFill>
                  <a:srgbClr val="7F27FF"/>
                </a:solidFill>
                <a:latin typeface="MiSans" pitchFamily="34" charset="0"/>
                <a:ea typeface="MiSans" pitchFamily="34" charset="-122"/>
                <a:cs typeface="MiSans" pitchFamily="34" charset="-120"/>
              </a:rPr>
              <a:t>AI Calendars &amp; Writing Schedules</a:t>
            </a:r>
            <a:endParaRPr lang="en-US" sz="1600" dirty="0"/>
          </a:p>
        </p:txBody>
      </p:sp>
      <p:pic>
        <p:nvPicPr>
          <p:cNvPr id="9" name="Image 0" descr="https://kimi-img.moonshot.cn/pub/slides/slides_tmpl/image/25-09-02-14:45:47-d2r956pe3tpg8rchusag.png"/>
          <p:cNvPicPr>
            <a:picLocks noChangeAspect="1"/>
          </p:cNvPicPr>
          <p:nvPr/>
        </p:nvPicPr>
        <p:blipFill>
          <a:blip r:embed="rId3"/>
          <a:stretch>
            <a:fillRect/>
          </a:stretch>
        </p:blipFill>
        <p:spPr>
          <a:xfrm>
            <a:off x="5849303" y="4631055"/>
            <a:ext cx="1223645" cy="1154430"/>
          </a:xfrm>
          <a:prstGeom prst="rect">
            <a:avLst/>
          </a:prstGeom>
        </p:spPr>
      </p:pic>
      <p:pic>
        <p:nvPicPr>
          <p:cNvPr id="10" name="Image 1" descr="https://kimi-img.moonshot.cn/pub/slides/slides_tmpl/image/25-09-02-14:45:47-d2r956pe3tpg8rchusc0.png"/>
          <p:cNvPicPr>
            <a:picLocks noChangeAspect="1"/>
          </p:cNvPicPr>
          <p:nvPr/>
        </p:nvPicPr>
        <p:blipFill>
          <a:blip r:embed="rId4"/>
          <a:stretch>
            <a:fillRect/>
          </a:stretch>
        </p:blipFill>
        <p:spPr>
          <a:xfrm>
            <a:off x="5901055" y="2016125"/>
            <a:ext cx="1120140" cy="1154430"/>
          </a:xfrm>
          <a:prstGeom prst="rect">
            <a:avLst/>
          </a:prstGeom>
        </p:spPr>
      </p:pic>
      <p:pic>
        <p:nvPicPr>
          <p:cNvPr id="11" name="Image 2" descr="https://kimi-img.moonshot.cn/pub/slides/slides_tmpl/image/25-09-02-14:45:47-d2r956pe3tpg8rchuscg.png"/>
          <p:cNvPicPr>
            <a:picLocks noChangeAspect="1"/>
          </p:cNvPicPr>
          <p:nvPr/>
        </p:nvPicPr>
        <p:blipFill>
          <a:blip r:embed="rId5"/>
          <a:stretch>
            <a:fillRect/>
          </a:stretch>
        </p:blipFill>
        <p:spPr>
          <a:xfrm>
            <a:off x="10304145" y="1589405"/>
            <a:ext cx="1120140" cy="1120140"/>
          </a:xfrm>
          <a:prstGeom prst="rect">
            <a:avLst/>
          </a:prstGeom>
        </p:spPr>
      </p:pic>
      <p:sp>
        <p:nvSpPr>
          <p:cNvPr id="12" name="Text 7"/>
          <p:cNvSpPr/>
          <p:nvPr/>
        </p:nvSpPr>
        <p:spPr>
          <a:xfrm>
            <a:off x="819150" y="1682115"/>
            <a:ext cx="5381625" cy="894715"/>
          </a:xfrm>
          <a:prstGeom prst="rect">
            <a:avLst/>
          </a:prstGeom>
          <a:noFill/>
          <a:ln/>
        </p:spPr>
        <p:txBody>
          <a:bodyPr wrap="square" lIns="0" tIns="0" rIns="0" bIns="0" rtlCol="0" anchor="t"/>
          <a:lstStyle/>
          <a:p>
            <a:pPr>
              <a:lnSpc>
                <a:spcPct val="120000"/>
              </a:lnSpc>
            </a:pPr>
            <a:r>
              <a:rPr lang="en-US" sz="2400" dirty="0">
                <a:solidFill>
                  <a:srgbClr val="7F27FF"/>
                </a:solidFill>
                <a:latin typeface="苹方-简" pitchFamily="34" charset="0"/>
                <a:ea typeface="苹方-简" pitchFamily="34" charset="-122"/>
                <a:cs typeface="苹方-简" pitchFamily="34" charset="-120"/>
              </a:rPr>
              <a:t>Project Planning</a:t>
            </a:r>
            <a:endParaRPr lang="en-US" sz="1600" dirty="0"/>
          </a:p>
        </p:txBody>
      </p:sp>
      <p:sp>
        <p:nvSpPr>
          <p:cNvPr id="13" name="Text 8"/>
          <p:cNvSpPr/>
          <p:nvPr/>
        </p:nvSpPr>
        <p:spPr>
          <a:xfrm>
            <a:off x="819150" y="2192655"/>
            <a:ext cx="5031105" cy="1109663"/>
          </a:xfrm>
          <a:prstGeom prst="rect">
            <a:avLst/>
          </a:prstGeom>
          <a:noFill/>
          <a:ln/>
        </p:spPr>
        <p:txBody>
          <a:bodyPr wrap="square" lIns="0" tIns="0" rIns="0" bIns="0" rtlCol="0" anchor="t">
            <a:spAutoFit/>
          </a:bodyPr>
          <a:lstStyle/>
          <a:p>
            <a:pPr>
              <a:lnSpc>
                <a:spcPct val="130000"/>
              </a:lnSpc>
            </a:pPr>
            <a:r>
              <a:rPr lang="en-US" sz="1400" dirty="0">
                <a:solidFill>
                  <a:srgbClr val="000000"/>
                </a:solidFill>
                <a:latin typeface="苹方-简" pitchFamily="34" charset="0"/>
                <a:ea typeface="苹方-简" pitchFamily="34" charset="-122"/>
                <a:cs typeface="苹方-简" pitchFamily="34" charset="-120"/>
              </a:rPr>
              <a:t>AI can generate detailed writing schedules and task lists, breaking large projects into manageable steps. Tools like Notion AI and ClickUp help writers stay organized and on track.</a:t>
            </a:r>
            <a:endParaRPr lang="en-US" sz="1600" dirty="0"/>
          </a:p>
        </p:txBody>
      </p:sp>
      <p:sp>
        <p:nvSpPr>
          <p:cNvPr id="14" name="Text 9"/>
          <p:cNvSpPr/>
          <p:nvPr/>
        </p:nvSpPr>
        <p:spPr>
          <a:xfrm>
            <a:off x="819150" y="4253865"/>
            <a:ext cx="6202680" cy="894715"/>
          </a:xfrm>
          <a:prstGeom prst="rect">
            <a:avLst/>
          </a:prstGeom>
          <a:noFill/>
          <a:ln/>
        </p:spPr>
        <p:txBody>
          <a:bodyPr wrap="square" lIns="0" tIns="0" rIns="0" bIns="0" rtlCol="0" anchor="t"/>
          <a:lstStyle/>
          <a:p>
            <a:pPr>
              <a:lnSpc>
                <a:spcPct val="120000"/>
              </a:lnSpc>
            </a:pPr>
            <a:r>
              <a:rPr lang="en-US" sz="2400" dirty="0">
                <a:solidFill>
                  <a:srgbClr val="7F27FF"/>
                </a:solidFill>
                <a:latin typeface="苹方-简" pitchFamily="34" charset="0"/>
                <a:ea typeface="苹方-简" pitchFamily="34" charset="-122"/>
                <a:cs typeface="苹方-简" pitchFamily="34" charset="-120"/>
              </a:rPr>
              <a:t>Word Count Tracking</a:t>
            </a:r>
            <a:endParaRPr lang="en-US" sz="1600" dirty="0"/>
          </a:p>
        </p:txBody>
      </p:sp>
      <p:sp>
        <p:nvSpPr>
          <p:cNvPr id="15" name="Text 10"/>
          <p:cNvSpPr/>
          <p:nvPr/>
        </p:nvSpPr>
        <p:spPr>
          <a:xfrm>
            <a:off x="819150" y="4728210"/>
            <a:ext cx="5080635" cy="832247"/>
          </a:xfrm>
          <a:prstGeom prst="rect">
            <a:avLst/>
          </a:prstGeom>
          <a:noFill/>
          <a:ln/>
        </p:spPr>
        <p:txBody>
          <a:bodyPr wrap="square" lIns="0" tIns="0" rIns="0" bIns="0" rtlCol="0" anchor="t">
            <a:spAutoFit/>
          </a:bodyPr>
          <a:lstStyle/>
          <a:p>
            <a:pPr>
              <a:lnSpc>
                <a:spcPct val="130000"/>
              </a:lnSpc>
            </a:pPr>
            <a:r>
              <a:rPr lang="en-US" sz="1400" dirty="0">
                <a:solidFill>
                  <a:srgbClr val="000000"/>
                </a:solidFill>
                <a:latin typeface="苹方-简" pitchFamily="34" charset="0"/>
                <a:ea typeface="苹方-简" pitchFamily="34" charset="-122"/>
                <a:cs typeface="苹方-简" pitchFamily="34" charset="-120"/>
              </a:rPr>
              <a:t>AI tools track word count milestones, providing clear progress indicators. This helps writers meet their goals and stay motivated throughout the writing process.</a:t>
            </a:r>
            <a:endParaRPr lang="en-US" sz="1600" dirty="0"/>
          </a:p>
        </p:txBody>
      </p:sp>
      <p:sp>
        <p:nvSpPr>
          <p:cNvPr id="16" name="Text 11"/>
          <p:cNvSpPr/>
          <p:nvPr/>
        </p:nvSpPr>
        <p:spPr>
          <a:xfrm>
            <a:off x="7850505" y="2777490"/>
            <a:ext cx="3933825" cy="447278"/>
          </a:xfrm>
          <a:prstGeom prst="rect">
            <a:avLst/>
          </a:prstGeom>
          <a:noFill/>
          <a:ln/>
        </p:spPr>
        <p:txBody>
          <a:bodyPr wrap="square" lIns="0" tIns="0" rIns="0" bIns="0" rtlCol="0" anchor="t">
            <a:spAutoFit/>
          </a:bodyPr>
          <a:lstStyle/>
          <a:p>
            <a:pPr>
              <a:lnSpc>
                <a:spcPct val="120000"/>
              </a:lnSpc>
            </a:pPr>
            <a:r>
              <a:rPr lang="en-US" sz="2400" dirty="0">
                <a:solidFill>
                  <a:srgbClr val="7F27FF"/>
                </a:solidFill>
                <a:latin typeface="苹方-简" pitchFamily="34" charset="0"/>
                <a:ea typeface="苹方-简" pitchFamily="34" charset="-122"/>
                <a:cs typeface="苹方-简" pitchFamily="34" charset="-120"/>
              </a:rPr>
              <a:t>Real Tools</a:t>
            </a:r>
            <a:endParaRPr lang="en-US" sz="1600" dirty="0"/>
          </a:p>
        </p:txBody>
      </p:sp>
      <p:sp>
        <p:nvSpPr>
          <p:cNvPr id="17" name="Text 12"/>
          <p:cNvSpPr/>
          <p:nvPr/>
        </p:nvSpPr>
        <p:spPr>
          <a:xfrm>
            <a:off x="7850505" y="3429000"/>
            <a:ext cx="3685540" cy="2747645"/>
          </a:xfrm>
          <a:prstGeom prst="rect">
            <a:avLst/>
          </a:prstGeom>
          <a:noFill/>
          <a:ln/>
        </p:spPr>
        <p:txBody>
          <a:bodyPr wrap="square" lIns="0" tIns="0" rIns="0" bIns="0" rtlCol="0" anchor="t"/>
          <a:lstStyle/>
          <a:p>
            <a:pPr>
              <a:lnSpc>
                <a:spcPct val="130000"/>
              </a:lnSpc>
            </a:pPr>
            <a:r>
              <a:rPr lang="en-US" sz="1400" dirty="0">
                <a:solidFill>
                  <a:srgbClr val="000000"/>
                </a:solidFill>
                <a:latin typeface="苹方-简" pitchFamily="34" charset="0"/>
                <a:ea typeface="苹方-简" pitchFamily="34" charset="-122"/>
                <a:cs typeface="苹方-简" pitchFamily="34" charset="-120"/>
              </a:rPr>
              <a:t>Notion AI, ClickUp, Trello, and Scrivener with project targets are excellent tools for managing writing schedules and tracking progress efficiently.</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9F4DF"/>
        </a:solidFill>
        <a:effectLst/>
      </p:bgPr>
    </p:bg>
    <p:spTree>
      <p:nvGrpSpPr>
        <p:cNvPr id="1" name=""/>
        <p:cNvGrpSpPr/>
        <p:nvPr/>
      </p:nvGrpSpPr>
      <p:grpSpPr>
        <a:xfrm>
          <a:off x="0" y="0"/>
          <a:ext cx="0" cy="0"/>
          <a:chOff x="0" y="0"/>
          <a:chExt cx="0" cy="0"/>
        </a:xfrm>
      </p:grpSpPr>
      <p:sp>
        <p:nvSpPr>
          <p:cNvPr id="2" name="Shape 0"/>
          <p:cNvSpPr/>
          <p:nvPr/>
        </p:nvSpPr>
        <p:spPr>
          <a:xfrm>
            <a:off x="494665" y="2760980"/>
            <a:ext cx="5533390" cy="3533775"/>
          </a:xfrm>
          <a:prstGeom prst="roundRect">
            <a:avLst>
              <a:gd name="adj" fmla="val 4433"/>
            </a:avLst>
          </a:prstGeom>
          <a:solidFill>
            <a:srgbClr val="9F70FD"/>
          </a:solidFill>
          <a:ln w="25400">
            <a:solidFill>
              <a:srgbClr val="F7941F"/>
            </a:solidFill>
            <a:prstDash val="solid"/>
          </a:ln>
        </p:spPr>
      </p:sp>
      <p:sp>
        <p:nvSpPr>
          <p:cNvPr id="3" name="Text 1"/>
          <p:cNvSpPr/>
          <p:nvPr/>
        </p:nvSpPr>
        <p:spPr>
          <a:xfrm>
            <a:off x="494665" y="2760980"/>
            <a:ext cx="5533390" cy="3533775"/>
          </a:xfrm>
          <a:prstGeom prst="rect">
            <a:avLst/>
          </a:prstGeom>
          <a:noFill/>
          <a:ln/>
        </p:spPr>
        <p:txBody>
          <a:bodyPr wrap="square" lIns="0" tIns="0" rIns="0" bIns="0" rtlCol="0" anchor="t"/>
          <a:lstStyle/>
          <a:p>
            <a:pPr>
              <a:lnSpc>
                <a:spcPct val="100000"/>
              </a:lnSpc>
            </a:pPr>
            <a:endParaRPr lang="en-US" sz="1600" dirty="0"/>
          </a:p>
        </p:txBody>
      </p:sp>
      <p:sp>
        <p:nvSpPr>
          <p:cNvPr id="4" name="Text 2"/>
          <p:cNvSpPr/>
          <p:nvPr/>
        </p:nvSpPr>
        <p:spPr>
          <a:xfrm>
            <a:off x="772795" y="857885"/>
            <a:ext cx="10636885" cy="1257935"/>
          </a:xfrm>
          <a:prstGeom prst="rect">
            <a:avLst/>
          </a:prstGeom>
          <a:noFill/>
          <a:ln/>
        </p:spPr>
        <p:txBody>
          <a:bodyPr wrap="square" lIns="0" tIns="0" rIns="0" bIns="0" rtlCol="0" anchor="t"/>
          <a:lstStyle/>
          <a:p>
            <a:pPr algn="ctr">
              <a:lnSpc>
                <a:spcPct val="100000"/>
              </a:lnSpc>
            </a:pPr>
            <a:r>
              <a:rPr lang="en-US" sz="3600" dirty="0">
                <a:solidFill>
                  <a:srgbClr val="7F27FF"/>
                </a:solidFill>
                <a:latin typeface="MiSans" pitchFamily="34" charset="0"/>
                <a:ea typeface="MiSans" pitchFamily="34" charset="-122"/>
                <a:cs typeface="MiSans" pitchFamily="34" charset="-120"/>
              </a:rPr>
              <a:t>Submission &amp; Revision Trackers</a:t>
            </a:r>
            <a:endParaRPr lang="en-US" sz="1600" dirty="0"/>
          </a:p>
        </p:txBody>
      </p:sp>
      <p:sp>
        <p:nvSpPr>
          <p:cNvPr id="5" name="Shape 3"/>
          <p:cNvSpPr/>
          <p:nvPr/>
        </p:nvSpPr>
        <p:spPr>
          <a:xfrm>
            <a:off x="6172200" y="2760980"/>
            <a:ext cx="5534025" cy="3533775"/>
          </a:xfrm>
          <a:prstGeom prst="roundRect">
            <a:avLst>
              <a:gd name="adj" fmla="val 4433"/>
            </a:avLst>
          </a:prstGeom>
          <a:solidFill>
            <a:srgbClr val="9F70FD"/>
          </a:solidFill>
          <a:ln w="25400">
            <a:solidFill>
              <a:srgbClr val="F7941F"/>
            </a:solidFill>
            <a:prstDash val="solid"/>
          </a:ln>
        </p:spPr>
      </p:sp>
      <p:sp>
        <p:nvSpPr>
          <p:cNvPr id="6" name="Text 4"/>
          <p:cNvSpPr/>
          <p:nvPr/>
        </p:nvSpPr>
        <p:spPr>
          <a:xfrm>
            <a:off x="6172200" y="2760980"/>
            <a:ext cx="5534025" cy="3533775"/>
          </a:xfrm>
          <a:prstGeom prst="rect">
            <a:avLst/>
          </a:prstGeom>
          <a:noFill/>
          <a:ln/>
        </p:spPr>
        <p:txBody>
          <a:bodyPr wrap="square" lIns="0" tIns="0" rIns="0" bIns="0" rtlCol="0" anchor="t"/>
          <a:lstStyle/>
          <a:p>
            <a:pPr>
              <a:lnSpc>
                <a:spcPct val="100000"/>
              </a:lnSpc>
            </a:pPr>
            <a:endParaRPr lang="en-US" sz="1600" dirty="0"/>
          </a:p>
        </p:txBody>
      </p:sp>
      <p:pic>
        <p:nvPicPr>
          <p:cNvPr id="7" name="Image 0" descr="https://kimi-img.moonshot.cn/pub/slides/slides_tmpl/image/25-09-02-14:45:45-d2r9569e3tpg8rchus5g.png"/>
          <p:cNvPicPr>
            <a:picLocks noChangeAspect="1"/>
          </p:cNvPicPr>
          <p:nvPr/>
        </p:nvPicPr>
        <p:blipFill>
          <a:blip r:embed="rId3"/>
          <a:stretch>
            <a:fillRect/>
          </a:stretch>
        </p:blipFill>
        <p:spPr>
          <a:xfrm>
            <a:off x="2732088" y="2200910"/>
            <a:ext cx="1013460" cy="1007110"/>
          </a:xfrm>
          <a:prstGeom prst="rect">
            <a:avLst/>
          </a:prstGeom>
        </p:spPr>
      </p:pic>
      <p:pic>
        <p:nvPicPr>
          <p:cNvPr id="8" name="Image 1" descr="https://kimi-img.moonshot.cn/pub/slides/slides_tmpl/image/25-09-02-14:45:45-d2r9569e3tpg8rchus6g.png"/>
          <p:cNvPicPr>
            <a:picLocks noChangeAspect="1"/>
          </p:cNvPicPr>
          <p:nvPr/>
        </p:nvPicPr>
        <p:blipFill>
          <a:blip r:embed="rId4"/>
          <a:stretch>
            <a:fillRect/>
          </a:stretch>
        </p:blipFill>
        <p:spPr>
          <a:xfrm>
            <a:off x="8381365" y="2200910"/>
            <a:ext cx="1012190" cy="1012190"/>
          </a:xfrm>
          <a:prstGeom prst="rect">
            <a:avLst/>
          </a:prstGeom>
        </p:spPr>
      </p:pic>
      <p:sp>
        <p:nvSpPr>
          <p:cNvPr id="9" name="Text 5"/>
          <p:cNvSpPr/>
          <p:nvPr/>
        </p:nvSpPr>
        <p:spPr>
          <a:xfrm>
            <a:off x="772795" y="3293745"/>
            <a:ext cx="5070475" cy="795020"/>
          </a:xfrm>
          <a:prstGeom prst="rect">
            <a:avLst/>
          </a:prstGeom>
          <a:noFill/>
          <a:ln/>
        </p:spPr>
        <p:txBody>
          <a:bodyPr wrap="square" lIns="0" tIns="0" rIns="0" bIns="0" rtlCol="0" anchor="t"/>
          <a:lstStyle/>
          <a:p>
            <a:pPr>
              <a:lnSpc>
                <a:spcPct val="130000"/>
              </a:lnSpc>
            </a:pPr>
            <a:r>
              <a:rPr lang="en-US" sz="2000" dirty="0">
                <a:solidFill>
                  <a:srgbClr val="FFFFFF"/>
                </a:solidFill>
                <a:latin typeface="苹方-简" pitchFamily="34" charset="0"/>
                <a:ea typeface="苹方-简" pitchFamily="34" charset="-122"/>
                <a:cs typeface="苹方-简" pitchFamily="34" charset="-120"/>
              </a:rPr>
              <a:t>Submission Management</a:t>
            </a:r>
            <a:endParaRPr lang="en-US" sz="1600" dirty="0"/>
          </a:p>
        </p:txBody>
      </p:sp>
      <p:sp>
        <p:nvSpPr>
          <p:cNvPr id="10" name="Text 6"/>
          <p:cNvSpPr/>
          <p:nvPr/>
        </p:nvSpPr>
        <p:spPr>
          <a:xfrm>
            <a:off x="772795" y="3978910"/>
            <a:ext cx="5069840" cy="2145665"/>
          </a:xfrm>
          <a:prstGeom prst="rect">
            <a:avLst/>
          </a:prstGeom>
          <a:noFill/>
          <a:ln/>
        </p:spPr>
        <p:txBody>
          <a:bodyPr wrap="square" lIns="0" tIns="0" rIns="0" bIns="0" rtlCol="0" anchor="ctr"/>
          <a:lstStyle/>
          <a:p>
            <a:pPr>
              <a:lnSpc>
                <a:spcPct val="130000"/>
              </a:lnSpc>
            </a:pPr>
            <a:r>
              <a:rPr lang="en-US" sz="1600" dirty="0">
                <a:solidFill>
                  <a:srgbClr val="FFFFFF"/>
                </a:solidFill>
                <a:latin typeface="苹方-简" pitchFamily="34" charset="0"/>
                <a:ea typeface="苹方-简" pitchFamily="34" charset="-122"/>
                <a:cs typeface="苹方-简" pitchFamily="34" charset="-120"/>
              </a:rPr>
              <a:t>AI assists in tracking query letters, agent responses, and revision rounds. Tools like Google Calendar and Notion databases keep administrative tasks organized and visible.</a:t>
            </a:r>
            <a:endParaRPr lang="en-US" sz="1600" dirty="0"/>
          </a:p>
        </p:txBody>
      </p:sp>
      <p:sp>
        <p:nvSpPr>
          <p:cNvPr id="11" name="Text 7"/>
          <p:cNvSpPr/>
          <p:nvPr/>
        </p:nvSpPr>
        <p:spPr>
          <a:xfrm>
            <a:off x="6339205" y="3298190"/>
            <a:ext cx="5070475" cy="790575"/>
          </a:xfrm>
          <a:prstGeom prst="rect">
            <a:avLst/>
          </a:prstGeom>
          <a:noFill/>
          <a:ln/>
        </p:spPr>
        <p:txBody>
          <a:bodyPr wrap="square" lIns="0" tIns="0" rIns="0" bIns="0" rtlCol="0" anchor="t"/>
          <a:lstStyle/>
          <a:p>
            <a:pPr>
              <a:lnSpc>
                <a:spcPct val="130000"/>
              </a:lnSpc>
            </a:pPr>
            <a:r>
              <a:rPr lang="en-US" sz="2000" dirty="0">
                <a:solidFill>
                  <a:srgbClr val="FFFFFF"/>
                </a:solidFill>
                <a:latin typeface="苹方-简" pitchFamily="34" charset="0"/>
                <a:ea typeface="苹方-简" pitchFamily="34" charset="-122"/>
                <a:cs typeface="苹方-简" pitchFamily="34" charset="-120"/>
              </a:rPr>
              <a:t>Self-Publishing Checkpoints</a:t>
            </a:r>
            <a:endParaRPr lang="en-US" sz="1600" dirty="0"/>
          </a:p>
        </p:txBody>
      </p:sp>
      <p:sp>
        <p:nvSpPr>
          <p:cNvPr id="12" name="Text 8"/>
          <p:cNvSpPr/>
          <p:nvPr/>
        </p:nvSpPr>
        <p:spPr>
          <a:xfrm>
            <a:off x="6339205" y="3978910"/>
            <a:ext cx="5069840" cy="2145665"/>
          </a:xfrm>
          <a:prstGeom prst="rect">
            <a:avLst/>
          </a:prstGeom>
          <a:noFill/>
          <a:ln/>
        </p:spPr>
        <p:txBody>
          <a:bodyPr wrap="square" lIns="0" tIns="0" rIns="0" bIns="0" rtlCol="0" anchor="ctr"/>
          <a:lstStyle/>
          <a:p>
            <a:pPr>
              <a:lnSpc>
                <a:spcPct val="130000"/>
              </a:lnSpc>
            </a:pPr>
            <a:r>
              <a:rPr lang="en-US" sz="1600" dirty="0">
                <a:solidFill>
                  <a:srgbClr val="FFFFFF"/>
                </a:solidFill>
                <a:latin typeface="苹方-简" pitchFamily="34" charset="0"/>
                <a:ea typeface="苹方-简" pitchFamily="34" charset="-122"/>
                <a:cs typeface="苹方-简" pitchFamily="34" charset="-120"/>
              </a:rPr>
              <a:t>AI can manage self-publishing checkpoints, ensuring all steps are completed on time. This reduces manual tracking and keeps writers focused on their work.</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9F4DF"/>
        </a:solidFill>
        <a:effectLst/>
      </p:bgPr>
    </p:bg>
    <p:spTree>
      <p:nvGrpSpPr>
        <p:cNvPr id="1" name=""/>
        <p:cNvGrpSpPr/>
        <p:nvPr/>
      </p:nvGrpSpPr>
      <p:grpSpPr>
        <a:xfrm>
          <a:off x="0" y="0"/>
          <a:ext cx="0" cy="0"/>
          <a:chOff x="0" y="0"/>
          <a:chExt cx="0" cy="0"/>
        </a:xfrm>
      </p:grpSpPr>
      <p:sp>
        <p:nvSpPr>
          <p:cNvPr id="2" name="Shape 0"/>
          <p:cNvSpPr/>
          <p:nvPr/>
        </p:nvSpPr>
        <p:spPr>
          <a:xfrm>
            <a:off x="5717540" y="1774825"/>
            <a:ext cx="685165" cy="685165"/>
          </a:xfrm>
          <a:prstGeom prst="ellipse">
            <a:avLst/>
          </a:prstGeom>
          <a:solidFill>
            <a:srgbClr val="EEA215"/>
          </a:solidFill>
          <a:ln/>
        </p:spPr>
      </p:sp>
      <p:sp>
        <p:nvSpPr>
          <p:cNvPr id="3" name="Text 1"/>
          <p:cNvSpPr/>
          <p:nvPr/>
        </p:nvSpPr>
        <p:spPr>
          <a:xfrm>
            <a:off x="5717540" y="1774825"/>
            <a:ext cx="685165" cy="685165"/>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640080" y="692150"/>
            <a:ext cx="9775190" cy="1353820"/>
          </a:xfrm>
          <a:prstGeom prst="rect">
            <a:avLst/>
          </a:prstGeom>
          <a:noFill/>
          <a:ln/>
        </p:spPr>
        <p:txBody>
          <a:bodyPr wrap="square" lIns="45720" tIns="45720" rIns="45720" bIns="45720" rtlCol="0" anchor="t"/>
          <a:lstStyle/>
          <a:p>
            <a:pPr>
              <a:lnSpc>
                <a:spcPct val="130000"/>
              </a:lnSpc>
            </a:pPr>
            <a:r>
              <a:rPr lang="en-US" sz="3600" dirty="0">
                <a:solidFill>
                  <a:srgbClr val="7F27FF"/>
                </a:solidFill>
                <a:latin typeface="苹方-简" pitchFamily="34" charset="0"/>
                <a:ea typeface="苹方-简" pitchFamily="34" charset="-122"/>
                <a:cs typeface="苹方-简" pitchFamily="34" charset="-120"/>
              </a:rPr>
              <a:t>Crafting Blurbs &amp; Marketing Copy</a:t>
            </a:r>
            <a:endParaRPr lang="en-US" sz="1600" dirty="0"/>
          </a:p>
        </p:txBody>
      </p:sp>
      <p:sp>
        <p:nvSpPr>
          <p:cNvPr id="5" name="Shape 3"/>
          <p:cNvSpPr/>
          <p:nvPr/>
        </p:nvSpPr>
        <p:spPr>
          <a:xfrm>
            <a:off x="1918970" y="2145030"/>
            <a:ext cx="685165" cy="685165"/>
          </a:xfrm>
          <a:prstGeom prst="ellipse">
            <a:avLst/>
          </a:prstGeom>
          <a:solidFill>
            <a:srgbClr val="EEA215"/>
          </a:solidFill>
          <a:ln/>
        </p:spPr>
      </p:sp>
      <p:sp>
        <p:nvSpPr>
          <p:cNvPr id="6" name="Text 4"/>
          <p:cNvSpPr/>
          <p:nvPr/>
        </p:nvSpPr>
        <p:spPr>
          <a:xfrm>
            <a:off x="1918970" y="2145030"/>
            <a:ext cx="685165" cy="685165"/>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9542780" y="2145030"/>
            <a:ext cx="685165" cy="685165"/>
          </a:xfrm>
          <a:prstGeom prst="ellipse">
            <a:avLst/>
          </a:prstGeom>
          <a:solidFill>
            <a:srgbClr val="EEA215"/>
          </a:solidFill>
          <a:ln/>
        </p:spPr>
      </p:sp>
      <p:sp>
        <p:nvSpPr>
          <p:cNvPr id="8" name="Text 6"/>
          <p:cNvSpPr/>
          <p:nvPr/>
        </p:nvSpPr>
        <p:spPr>
          <a:xfrm>
            <a:off x="9542780" y="2145030"/>
            <a:ext cx="685165" cy="685165"/>
          </a:xfrm>
          <a:prstGeom prst="rect">
            <a:avLst/>
          </a:prstGeom>
          <a:noFill/>
          <a:ln/>
        </p:spPr>
        <p:txBody>
          <a:bodyPr wrap="square" lIns="45720" tIns="91440" rIns="91440" bIns="45720" rtlCol="0" anchor="ctr"/>
          <a:lstStyle/>
          <a:p>
            <a:pPr>
              <a:lnSpc>
                <a:spcPct val="100000"/>
              </a:lnSpc>
            </a:pPr>
            <a:endParaRPr lang="en-US" sz="1600" dirty="0"/>
          </a:p>
        </p:txBody>
      </p:sp>
      <p:pic>
        <p:nvPicPr>
          <p:cNvPr id="9" name="Image 0" descr="https://kimi-img.moonshot.cn/pub/slides/slides_tmpl/image/25-09-02-14:45:43-d2r955pe3tpg8rchurv0.png"/>
          <p:cNvPicPr>
            <a:picLocks noChangeAspect="1"/>
          </p:cNvPicPr>
          <p:nvPr/>
        </p:nvPicPr>
        <p:blipFill>
          <a:blip r:embed="rId3"/>
          <a:stretch>
            <a:fillRect/>
          </a:stretch>
        </p:blipFill>
        <p:spPr>
          <a:xfrm>
            <a:off x="9884410" y="553085"/>
            <a:ext cx="1679575" cy="445770"/>
          </a:xfrm>
          <a:prstGeom prst="rect">
            <a:avLst/>
          </a:prstGeom>
        </p:spPr>
      </p:pic>
      <p:sp>
        <p:nvSpPr>
          <p:cNvPr id="10" name="Shape 7"/>
          <p:cNvSpPr/>
          <p:nvPr/>
        </p:nvSpPr>
        <p:spPr>
          <a:xfrm>
            <a:off x="1931009" y="2327840"/>
            <a:ext cx="665094" cy="295787"/>
          </a:xfrm>
          <a:prstGeom prst="rect">
            <a:avLst/>
          </a:prstGeom>
          <a:solidFill>
            <a:srgbClr val="000000">
              <a:alpha val="0"/>
            </a:srgbClr>
          </a:solidFill>
          <a:ln/>
        </p:spPr>
      </p:sp>
      <p:sp>
        <p:nvSpPr>
          <p:cNvPr id="11" name="Text 8"/>
          <p:cNvSpPr/>
          <p:nvPr/>
        </p:nvSpPr>
        <p:spPr>
          <a:xfrm>
            <a:off x="1931009" y="2327840"/>
            <a:ext cx="665094" cy="295787"/>
          </a:xfrm>
          <a:prstGeom prst="rect">
            <a:avLst/>
          </a:prstGeom>
          <a:noFill/>
          <a:ln/>
        </p:spPr>
        <p:txBody>
          <a:bodyPr wrap="square" lIns="0" tIns="0" rIns="0" bIns="0" rtlCol="0" anchor="t"/>
          <a:lstStyle/>
          <a:p>
            <a:pPr algn="ctr">
              <a:lnSpc>
                <a:spcPct val="110000"/>
              </a:lnSpc>
            </a:pPr>
            <a:r>
              <a:rPr lang="en-US" sz="1800" dirty="0">
                <a:solidFill>
                  <a:srgbClr val="FFFFFF"/>
                </a:solidFill>
                <a:latin typeface="MiSans" pitchFamily="34" charset="0"/>
                <a:ea typeface="MiSans" pitchFamily="34" charset="-122"/>
                <a:cs typeface="MiSans" pitchFamily="34" charset="-120"/>
              </a:rPr>
              <a:t>01</a:t>
            </a:r>
            <a:endParaRPr lang="en-US" sz="1600" dirty="0"/>
          </a:p>
        </p:txBody>
      </p:sp>
      <p:sp>
        <p:nvSpPr>
          <p:cNvPr id="12" name="Text 9"/>
          <p:cNvSpPr/>
          <p:nvPr/>
        </p:nvSpPr>
        <p:spPr>
          <a:xfrm>
            <a:off x="629920" y="3448685"/>
            <a:ext cx="3745230" cy="1272540"/>
          </a:xfrm>
          <a:prstGeom prst="rect">
            <a:avLst/>
          </a:prstGeom>
          <a:noFill/>
          <a:ln/>
        </p:spPr>
        <p:txBody>
          <a:bodyPr wrap="square" lIns="0" tIns="0" rIns="0" bIns="0" rtlCol="0" anchor="t"/>
          <a:lstStyle/>
          <a:p>
            <a:pPr>
              <a:lnSpc>
                <a:spcPct val="100000"/>
              </a:lnSpc>
            </a:pPr>
            <a:r>
              <a:rPr lang="en-US" sz="2000" dirty="0">
                <a:solidFill>
                  <a:srgbClr val="9F70FD"/>
                </a:solidFill>
                <a:latin typeface="苹方-简" pitchFamily="34" charset="0"/>
                <a:ea typeface="苹方-简" pitchFamily="34" charset="-122"/>
                <a:cs typeface="苹方-简" pitchFamily="34" charset="-120"/>
              </a:rPr>
              <a:t>Book Descriptions</a:t>
            </a:r>
            <a:endParaRPr lang="en-US" sz="1600" dirty="0"/>
          </a:p>
        </p:txBody>
      </p:sp>
      <p:sp>
        <p:nvSpPr>
          <p:cNvPr id="13" name="Text 10"/>
          <p:cNvSpPr/>
          <p:nvPr/>
        </p:nvSpPr>
        <p:spPr>
          <a:xfrm>
            <a:off x="648335" y="3830955"/>
            <a:ext cx="3705225" cy="1901190"/>
          </a:xfrm>
          <a:prstGeom prst="rect">
            <a:avLst/>
          </a:prstGeom>
          <a:noFill/>
          <a:ln/>
        </p:spPr>
        <p:txBody>
          <a:bodyPr wrap="square" lIns="45720" tIns="45720" rIns="45720" bIns="45720" rtlCol="0" anchor="t"/>
          <a:lstStyle/>
          <a:p>
            <a:pPr>
              <a:lnSpc>
                <a:spcPct val="130000"/>
              </a:lnSpc>
            </a:pPr>
            <a:r>
              <a:rPr lang="en-US" sz="1400" dirty="0">
                <a:solidFill>
                  <a:srgbClr val="000000"/>
                </a:solidFill>
                <a:latin typeface="苹方-简" pitchFamily="34" charset="0"/>
                <a:ea typeface="苹方-简" pitchFamily="34" charset="-122"/>
                <a:cs typeface="苹方-简" pitchFamily="34" charset="-120"/>
              </a:rPr>
              <a:t>AI can generate compelling book descriptions, blurbs, and synopses. Tools like Copy.ai and ChatGPT help create engaging content that captures reader interest.</a:t>
            </a:r>
            <a:endParaRPr lang="en-US" sz="1600" dirty="0"/>
          </a:p>
        </p:txBody>
      </p:sp>
      <p:sp>
        <p:nvSpPr>
          <p:cNvPr id="14" name="Shape 11"/>
          <p:cNvSpPr/>
          <p:nvPr/>
        </p:nvSpPr>
        <p:spPr>
          <a:xfrm>
            <a:off x="5720484" y="1958030"/>
            <a:ext cx="665094" cy="295787"/>
          </a:xfrm>
          <a:prstGeom prst="rect">
            <a:avLst/>
          </a:prstGeom>
          <a:solidFill>
            <a:srgbClr val="000000">
              <a:alpha val="0"/>
            </a:srgbClr>
          </a:solidFill>
          <a:ln/>
        </p:spPr>
      </p:sp>
      <p:sp>
        <p:nvSpPr>
          <p:cNvPr id="15" name="Text 12"/>
          <p:cNvSpPr/>
          <p:nvPr/>
        </p:nvSpPr>
        <p:spPr>
          <a:xfrm>
            <a:off x="5720484" y="1958030"/>
            <a:ext cx="665094" cy="295787"/>
          </a:xfrm>
          <a:prstGeom prst="rect">
            <a:avLst/>
          </a:prstGeom>
          <a:noFill/>
          <a:ln/>
        </p:spPr>
        <p:txBody>
          <a:bodyPr wrap="square" lIns="0" tIns="0" rIns="0" bIns="0" rtlCol="0" anchor="t"/>
          <a:lstStyle/>
          <a:p>
            <a:pPr algn="ctr">
              <a:lnSpc>
                <a:spcPct val="110000"/>
              </a:lnSpc>
            </a:pPr>
            <a:r>
              <a:rPr lang="en-US" sz="1800" dirty="0">
                <a:solidFill>
                  <a:srgbClr val="FFFFFF"/>
                </a:solidFill>
                <a:latin typeface="MiSans" pitchFamily="34" charset="0"/>
                <a:ea typeface="MiSans" pitchFamily="34" charset="-122"/>
                <a:cs typeface="MiSans" pitchFamily="34" charset="-120"/>
              </a:rPr>
              <a:t>02</a:t>
            </a:r>
            <a:endParaRPr lang="en-US" sz="1600" dirty="0"/>
          </a:p>
        </p:txBody>
      </p:sp>
      <p:sp>
        <p:nvSpPr>
          <p:cNvPr id="16" name="Text 13"/>
          <p:cNvSpPr/>
          <p:nvPr/>
        </p:nvSpPr>
        <p:spPr>
          <a:xfrm>
            <a:off x="4379595" y="2708910"/>
            <a:ext cx="3745230" cy="1272540"/>
          </a:xfrm>
          <a:prstGeom prst="rect">
            <a:avLst/>
          </a:prstGeom>
          <a:noFill/>
          <a:ln/>
        </p:spPr>
        <p:txBody>
          <a:bodyPr wrap="square" lIns="0" tIns="0" rIns="0" bIns="0" rtlCol="0" anchor="t"/>
          <a:lstStyle/>
          <a:p>
            <a:pPr>
              <a:lnSpc>
                <a:spcPct val="100000"/>
              </a:lnSpc>
            </a:pPr>
            <a:r>
              <a:rPr lang="en-US" sz="2000" dirty="0">
                <a:solidFill>
                  <a:srgbClr val="9F70FD"/>
                </a:solidFill>
                <a:latin typeface="苹方-简" pitchFamily="34" charset="0"/>
                <a:ea typeface="苹方-简" pitchFamily="34" charset="-122"/>
                <a:cs typeface="苹方-简" pitchFamily="34" charset="-120"/>
              </a:rPr>
              <a:t>Marketing Copy</a:t>
            </a:r>
            <a:endParaRPr lang="en-US" sz="1600" dirty="0"/>
          </a:p>
        </p:txBody>
      </p:sp>
      <p:sp>
        <p:nvSpPr>
          <p:cNvPr id="17" name="Text 14"/>
          <p:cNvSpPr/>
          <p:nvPr/>
        </p:nvSpPr>
        <p:spPr>
          <a:xfrm>
            <a:off x="4432300" y="3091815"/>
            <a:ext cx="3632835" cy="2214880"/>
          </a:xfrm>
          <a:prstGeom prst="rect">
            <a:avLst/>
          </a:prstGeom>
          <a:noFill/>
          <a:ln/>
        </p:spPr>
        <p:txBody>
          <a:bodyPr wrap="square" lIns="45720" tIns="45720" rIns="45720" bIns="45720" rtlCol="0" anchor="t"/>
          <a:lstStyle/>
          <a:p>
            <a:pPr>
              <a:lnSpc>
                <a:spcPct val="130000"/>
              </a:lnSpc>
            </a:pPr>
            <a:r>
              <a:rPr lang="en-US" sz="1400" dirty="0">
                <a:solidFill>
                  <a:srgbClr val="000000"/>
                </a:solidFill>
                <a:latin typeface="苹方-简" pitchFamily="34" charset="0"/>
                <a:ea typeface="苹方-简" pitchFamily="34" charset="-122"/>
                <a:cs typeface="苹方-简" pitchFamily="34" charset="-120"/>
              </a:rPr>
              <a:t>AI creates marketing copy and ad variations, optimizing for SEO and platform algorithms. Tools like Canva AI provide graphics and social media hooks to enhance marketing efforts.</a:t>
            </a:r>
            <a:endParaRPr lang="en-US" sz="1600" dirty="0"/>
          </a:p>
        </p:txBody>
      </p:sp>
      <p:sp>
        <p:nvSpPr>
          <p:cNvPr id="18" name="Shape 15"/>
          <p:cNvSpPr/>
          <p:nvPr/>
        </p:nvSpPr>
        <p:spPr>
          <a:xfrm>
            <a:off x="9554819" y="2327840"/>
            <a:ext cx="665094" cy="304165"/>
          </a:xfrm>
          <a:prstGeom prst="rect">
            <a:avLst/>
          </a:prstGeom>
          <a:solidFill>
            <a:srgbClr val="000000">
              <a:alpha val="0"/>
            </a:srgbClr>
          </a:solidFill>
          <a:ln/>
        </p:spPr>
      </p:sp>
      <p:sp>
        <p:nvSpPr>
          <p:cNvPr id="19" name="Text 16"/>
          <p:cNvSpPr/>
          <p:nvPr/>
        </p:nvSpPr>
        <p:spPr>
          <a:xfrm>
            <a:off x="9554819" y="2327840"/>
            <a:ext cx="665094" cy="304165"/>
          </a:xfrm>
          <a:prstGeom prst="rect">
            <a:avLst/>
          </a:prstGeom>
          <a:noFill/>
          <a:ln/>
        </p:spPr>
        <p:txBody>
          <a:bodyPr wrap="square" lIns="0" tIns="0" rIns="0" bIns="0" rtlCol="0" anchor="t"/>
          <a:lstStyle/>
          <a:p>
            <a:pPr algn="ctr">
              <a:lnSpc>
                <a:spcPct val="110000"/>
              </a:lnSpc>
            </a:pPr>
            <a:r>
              <a:rPr lang="en-US" sz="1800" dirty="0">
                <a:solidFill>
                  <a:srgbClr val="FFFFFF"/>
                </a:solidFill>
                <a:latin typeface="MiSans" pitchFamily="34" charset="0"/>
                <a:ea typeface="MiSans" pitchFamily="34" charset="-122"/>
                <a:cs typeface="MiSans" pitchFamily="34" charset="-120"/>
              </a:rPr>
              <a:t>03</a:t>
            </a:r>
            <a:endParaRPr lang="en-US" sz="1600" dirty="0"/>
          </a:p>
        </p:txBody>
      </p:sp>
      <p:sp>
        <p:nvSpPr>
          <p:cNvPr id="20" name="Text 17"/>
          <p:cNvSpPr/>
          <p:nvPr/>
        </p:nvSpPr>
        <p:spPr>
          <a:xfrm>
            <a:off x="8128635" y="3430270"/>
            <a:ext cx="3745230" cy="959485"/>
          </a:xfrm>
          <a:prstGeom prst="rect">
            <a:avLst/>
          </a:prstGeom>
          <a:noFill/>
          <a:ln/>
        </p:spPr>
        <p:txBody>
          <a:bodyPr wrap="square" lIns="0" tIns="0" rIns="0" bIns="0" rtlCol="0" anchor="t"/>
          <a:lstStyle/>
          <a:p>
            <a:pPr>
              <a:lnSpc>
                <a:spcPct val="100000"/>
              </a:lnSpc>
            </a:pPr>
            <a:r>
              <a:rPr lang="en-US" sz="2000" dirty="0">
                <a:solidFill>
                  <a:srgbClr val="9F70FD"/>
                </a:solidFill>
                <a:latin typeface="苹方-简" pitchFamily="34" charset="0"/>
                <a:ea typeface="苹方-简" pitchFamily="34" charset="-122"/>
                <a:cs typeface="苹方-简" pitchFamily="34" charset="-120"/>
              </a:rPr>
              <a:t>Real Tools</a:t>
            </a:r>
            <a:endParaRPr lang="en-US" sz="1600" dirty="0"/>
          </a:p>
        </p:txBody>
      </p:sp>
      <p:sp>
        <p:nvSpPr>
          <p:cNvPr id="21" name="Text 18"/>
          <p:cNvSpPr/>
          <p:nvPr/>
        </p:nvSpPr>
        <p:spPr>
          <a:xfrm>
            <a:off x="8180705" y="3813175"/>
            <a:ext cx="3632835" cy="2214880"/>
          </a:xfrm>
          <a:prstGeom prst="rect">
            <a:avLst/>
          </a:prstGeom>
          <a:noFill/>
          <a:ln/>
        </p:spPr>
        <p:txBody>
          <a:bodyPr wrap="square" lIns="45720" tIns="45720" rIns="45720" bIns="45720" rtlCol="0" anchor="t"/>
          <a:lstStyle/>
          <a:p>
            <a:pPr>
              <a:lnSpc>
                <a:spcPct val="130000"/>
              </a:lnSpc>
            </a:pPr>
            <a:r>
              <a:rPr lang="en-US" sz="1400" dirty="0">
                <a:solidFill>
                  <a:srgbClr val="000000"/>
                </a:solidFill>
                <a:latin typeface="苹方-简" pitchFamily="34" charset="0"/>
                <a:ea typeface="苹方-简" pitchFamily="34" charset="-122"/>
                <a:cs typeface="苹方-简" pitchFamily="34" charset="-120"/>
              </a:rPr>
              <a:t>Copy.ai, ChatGPT, and Canva AI are powerful tools for generating marketing content. They help writers create polished and effective promotional materials.</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9F4DF"/>
        </a:solidFill>
        <a:effectLst/>
      </p:bgPr>
    </p:bg>
    <p:spTree>
      <p:nvGrpSpPr>
        <p:cNvPr id="1" name=""/>
        <p:cNvGrpSpPr/>
        <p:nvPr/>
      </p:nvGrpSpPr>
      <p:grpSpPr>
        <a:xfrm>
          <a:off x="0" y="0"/>
          <a:ext cx="0" cy="0"/>
          <a:chOff x="0" y="0"/>
          <a:chExt cx="0" cy="0"/>
        </a:xfrm>
      </p:grpSpPr>
      <p:pic>
        <p:nvPicPr>
          <p:cNvPr id="2" name="Image 0" descr="https://kimi-img.moonshot.cn/pub/slides/slides_tmpl/image/25-09-02-14:45:52-d2r9581e3tpg8rchusig.png"/>
          <p:cNvPicPr>
            <a:picLocks noChangeAspect="1"/>
          </p:cNvPicPr>
          <p:nvPr/>
        </p:nvPicPr>
        <p:blipFill>
          <a:blip r:embed="rId3">
            <a:alphaModFix amt="40000"/>
          </a:blip>
          <a:srcRect l="5600"/>
          <a:stretch/>
        </p:blipFill>
        <p:spPr>
          <a:xfrm>
            <a:off x="0" y="0"/>
            <a:ext cx="12192000" cy="6858000"/>
          </a:xfrm>
          <a:prstGeom prst="rect">
            <a:avLst/>
          </a:prstGeom>
        </p:spPr>
      </p:pic>
      <p:sp>
        <p:nvSpPr>
          <p:cNvPr id="3" name="Shape 0"/>
          <p:cNvSpPr/>
          <p:nvPr/>
        </p:nvSpPr>
        <p:spPr>
          <a:xfrm rot="16200000">
            <a:off x="8023860" y="-2285365"/>
            <a:ext cx="2448560" cy="10245090"/>
          </a:xfrm>
          <a:prstGeom prst="round2SameRect">
            <a:avLst>
              <a:gd name="adj1" fmla="val 50000"/>
              <a:gd name="adj2" fmla="val 0"/>
            </a:avLst>
          </a:prstGeom>
          <a:solidFill>
            <a:srgbClr val="EEA215"/>
          </a:solidFill>
          <a:ln w="25400">
            <a:solidFill>
              <a:srgbClr val="BDF613"/>
            </a:solidFill>
            <a:prstDash val="solid"/>
          </a:ln>
        </p:spPr>
      </p:sp>
      <p:sp>
        <p:nvSpPr>
          <p:cNvPr id="4" name="Text 1"/>
          <p:cNvSpPr/>
          <p:nvPr/>
        </p:nvSpPr>
        <p:spPr>
          <a:xfrm rot="16200000">
            <a:off x="8023860" y="-2285365"/>
            <a:ext cx="2448560" cy="1024509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398145" y="866140"/>
            <a:ext cx="8545830" cy="1466850"/>
          </a:xfrm>
          <a:prstGeom prst="rect">
            <a:avLst/>
          </a:prstGeom>
          <a:noFill/>
          <a:ln/>
        </p:spPr>
        <p:txBody>
          <a:bodyPr wrap="square" lIns="91440" tIns="45720" rIns="91440" bIns="45720" rtlCol="0" anchor="t"/>
          <a:lstStyle/>
          <a:p>
            <a:pPr>
              <a:lnSpc>
                <a:spcPct val="100000"/>
              </a:lnSpc>
            </a:pPr>
            <a:r>
              <a:rPr lang="en-US" sz="3600" dirty="0">
                <a:solidFill>
                  <a:srgbClr val="7F27FF"/>
                </a:solidFill>
                <a:latin typeface="MiSans" pitchFamily="34" charset="0"/>
                <a:ea typeface="MiSans" pitchFamily="34" charset="-122"/>
                <a:cs typeface="MiSans" pitchFamily="34" charset="-120"/>
              </a:rPr>
              <a:t>Author Brand &amp; Newsletter Content</a:t>
            </a:r>
            <a:endParaRPr lang="en-US" sz="1600" dirty="0"/>
          </a:p>
        </p:txBody>
      </p:sp>
      <p:sp>
        <p:nvSpPr>
          <p:cNvPr id="6" name="Shape 3"/>
          <p:cNvSpPr/>
          <p:nvPr/>
        </p:nvSpPr>
        <p:spPr>
          <a:xfrm rot="16200000">
            <a:off x="8045450" y="322580"/>
            <a:ext cx="2447925" cy="10244455"/>
          </a:xfrm>
          <a:prstGeom prst="round2SameRect">
            <a:avLst>
              <a:gd name="adj1" fmla="val 50000"/>
              <a:gd name="adj2" fmla="val 0"/>
            </a:avLst>
          </a:prstGeom>
          <a:solidFill>
            <a:srgbClr val="EEA215"/>
          </a:solidFill>
          <a:ln w="25400">
            <a:solidFill>
              <a:srgbClr val="BDF613"/>
            </a:solidFill>
            <a:prstDash val="solid"/>
          </a:ln>
        </p:spPr>
      </p:sp>
      <p:sp>
        <p:nvSpPr>
          <p:cNvPr id="7" name="Text 4"/>
          <p:cNvSpPr/>
          <p:nvPr/>
        </p:nvSpPr>
        <p:spPr>
          <a:xfrm rot="16200000">
            <a:off x="8045450" y="322580"/>
            <a:ext cx="2447925" cy="1024445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5"/>
          <p:cNvSpPr/>
          <p:nvPr/>
        </p:nvSpPr>
        <p:spPr>
          <a:xfrm>
            <a:off x="4926330" y="1821180"/>
            <a:ext cx="6570345" cy="975995"/>
          </a:xfrm>
          <a:prstGeom prst="rect">
            <a:avLst/>
          </a:prstGeom>
          <a:noFill/>
          <a:ln/>
        </p:spPr>
        <p:txBody>
          <a:bodyPr wrap="square" lIns="91440" tIns="45720" rIns="91440" bIns="45720" rtlCol="0" anchor="t"/>
          <a:lstStyle/>
          <a:p>
            <a:pPr>
              <a:lnSpc>
                <a:spcPct val="120000"/>
              </a:lnSpc>
            </a:pPr>
            <a:r>
              <a:rPr lang="en-US" sz="2400" dirty="0">
                <a:solidFill>
                  <a:srgbClr val="FFFFFF"/>
                </a:solidFill>
                <a:latin typeface="MiSans" pitchFamily="34" charset="0"/>
                <a:ea typeface="MiSans" pitchFamily="34" charset="-122"/>
                <a:cs typeface="MiSans" pitchFamily="34" charset="-120"/>
              </a:rPr>
              <a:t>Author Branding</a:t>
            </a:r>
            <a:endParaRPr lang="en-US" sz="1600" dirty="0"/>
          </a:p>
        </p:txBody>
      </p:sp>
      <p:sp>
        <p:nvSpPr>
          <p:cNvPr id="9" name="Shape 6"/>
          <p:cNvSpPr/>
          <p:nvPr/>
        </p:nvSpPr>
        <p:spPr>
          <a:xfrm>
            <a:off x="4917440" y="2332990"/>
            <a:ext cx="7105015" cy="1452880"/>
          </a:xfrm>
          <a:prstGeom prst="rect">
            <a:avLst/>
          </a:prstGeom>
          <a:solidFill>
            <a:srgbClr val="000000">
              <a:alpha val="0"/>
            </a:srgbClr>
          </a:solidFill>
          <a:ln/>
        </p:spPr>
      </p:sp>
      <p:sp>
        <p:nvSpPr>
          <p:cNvPr id="10" name="Text 7"/>
          <p:cNvSpPr/>
          <p:nvPr/>
        </p:nvSpPr>
        <p:spPr>
          <a:xfrm>
            <a:off x="4917440" y="2332990"/>
            <a:ext cx="7105015" cy="1452880"/>
          </a:xfrm>
          <a:prstGeom prst="rect">
            <a:avLst/>
          </a:prstGeom>
          <a:noFill/>
          <a:ln/>
        </p:spPr>
        <p:txBody>
          <a:bodyPr wrap="square" lIns="45720" tIns="91440" rIns="91440" bIns="45720" rtlCol="0" anchor="t"/>
          <a:lstStyle/>
          <a:p>
            <a:pPr>
              <a:lnSpc>
                <a:spcPct val="130000"/>
              </a:lnSpc>
            </a:pPr>
            <a:r>
              <a:rPr lang="en-US" sz="1800" dirty="0">
                <a:solidFill>
                  <a:srgbClr val="FFFFFF"/>
                </a:solidFill>
                <a:latin typeface="MiSans" pitchFamily="34" charset="0"/>
                <a:ea typeface="MiSans" pitchFamily="34" charset="-122"/>
                <a:cs typeface="MiSans" pitchFamily="34" charset="-120"/>
              </a:rPr>
              <a:t>AI drafts consistent author bios and blog posts, helping writers build a strong author brand. Tools like Mailchimp and Buffer schedule content for regular engagement.</a:t>
            </a:r>
            <a:endParaRPr lang="en-US" sz="1600" dirty="0"/>
          </a:p>
        </p:txBody>
      </p:sp>
      <p:sp>
        <p:nvSpPr>
          <p:cNvPr id="11" name="Text 8"/>
          <p:cNvSpPr/>
          <p:nvPr/>
        </p:nvSpPr>
        <p:spPr>
          <a:xfrm>
            <a:off x="4918075" y="4429125"/>
            <a:ext cx="6569710" cy="975995"/>
          </a:xfrm>
          <a:prstGeom prst="rect">
            <a:avLst/>
          </a:prstGeom>
          <a:noFill/>
          <a:ln/>
        </p:spPr>
        <p:txBody>
          <a:bodyPr wrap="square" lIns="91440" tIns="45720" rIns="91440" bIns="45720" rtlCol="0" anchor="t"/>
          <a:lstStyle/>
          <a:p>
            <a:pPr>
              <a:lnSpc>
                <a:spcPct val="120000"/>
              </a:lnSpc>
            </a:pPr>
            <a:r>
              <a:rPr lang="en-US" sz="2400" dirty="0">
                <a:solidFill>
                  <a:srgbClr val="FFFFFF"/>
                </a:solidFill>
                <a:latin typeface="MiSans" pitchFamily="34" charset="0"/>
                <a:ea typeface="MiSans" pitchFamily="34" charset="-122"/>
                <a:cs typeface="MiSans" pitchFamily="34" charset="-120"/>
              </a:rPr>
              <a:t>Newsletter Content</a:t>
            </a:r>
            <a:endParaRPr lang="en-US" sz="1600" dirty="0"/>
          </a:p>
        </p:txBody>
      </p:sp>
      <p:sp>
        <p:nvSpPr>
          <p:cNvPr id="12" name="Shape 9"/>
          <p:cNvSpPr/>
          <p:nvPr/>
        </p:nvSpPr>
        <p:spPr>
          <a:xfrm>
            <a:off x="4917440" y="4940935"/>
            <a:ext cx="7105015" cy="1458595"/>
          </a:xfrm>
          <a:prstGeom prst="rect">
            <a:avLst/>
          </a:prstGeom>
          <a:solidFill>
            <a:srgbClr val="000000">
              <a:alpha val="0"/>
            </a:srgbClr>
          </a:solidFill>
          <a:ln/>
        </p:spPr>
      </p:sp>
      <p:sp>
        <p:nvSpPr>
          <p:cNvPr id="13" name="Text 10"/>
          <p:cNvSpPr/>
          <p:nvPr/>
        </p:nvSpPr>
        <p:spPr>
          <a:xfrm>
            <a:off x="4917440" y="4940935"/>
            <a:ext cx="7105015" cy="1458595"/>
          </a:xfrm>
          <a:prstGeom prst="rect">
            <a:avLst/>
          </a:prstGeom>
          <a:noFill/>
          <a:ln/>
        </p:spPr>
        <p:txBody>
          <a:bodyPr wrap="square" lIns="45720" tIns="91440" rIns="91440" bIns="45720" rtlCol="0" anchor="t"/>
          <a:lstStyle/>
          <a:p>
            <a:pPr>
              <a:lnSpc>
                <a:spcPct val="130000"/>
              </a:lnSpc>
            </a:pPr>
            <a:r>
              <a:rPr lang="en-US" sz="1800" dirty="0">
                <a:solidFill>
                  <a:srgbClr val="FFFFFF"/>
                </a:solidFill>
                <a:latin typeface="MiSans" pitchFamily="34" charset="0"/>
                <a:ea typeface="MiSans" pitchFamily="34" charset="-122"/>
                <a:cs typeface="MiSans" pitchFamily="34" charset="-120"/>
              </a:rPr>
              <a:t>AI generates newsletter segments and social media posts, ensuring regular communication with readers. This helps maintain reader trust and engagement.</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9F4DF"/>
        </a:solidFill>
        <a:effectLst/>
      </p:bgPr>
    </p:bg>
    <p:spTree>
      <p:nvGrpSpPr>
        <p:cNvPr id="1" name=""/>
        <p:cNvGrpSpPr/>
        <p:nvPr/>
      </p:nvGrpSpPr>
      <p:grpSpPr>
        <a:xfrm>
          <a:off x="0" y="0"/>
          <a:ext cx="0" cy="0"/>
          <a:chOff x="0" y="0"/>
          <a:chExt cx="0" cy="0"/>
        </a:xfrm>
      </p:grpSpPr>
      <p:sp>
        <p:nvSpPr>
          <p:cNvPr id="2" name="Text 0"/>
          <p:cNvSpPr/>
          <p:nvPr/>
        </p:nvSpPr>
        <p:spPr>
          <a:xfrm>
            <a:off x="1102700" y="334645"/>
            <a:ext cx="7987808" cy="713184"/>
          </a:xfrm>
          <a:prstGeom prst="rect">
            <a:avLst/>
          </a:prstGeom>
          <a:noFill/>
          <a:ln/>
        </p:spPr>
        <p:txBody>
          <a:bodyPr wrap="square" lIns="0" tIns="0" rIns="0" bIns="0" rtlCol="0" anchor="t">
            <a:spAutoFit/>
          </a:bodyPr>
          <a:lstStyle/>
          <a:p>
            <a:pPr>
              <a:lnSpc>
                <a:spcPct val="130000"/>
              </a:lnSpc>
            </a:pPr>
            <a:r>
              <a:rPr lang="en-US" sz="3600" dirty="0">
                <a:solidFill>
                  <a:srgbClr val="7F27FF"/>
                </a:solidFill>
                <a:latin typeface="苹方-简" pitchFamily="34" charset="0"/>
                <a:ea typeface="苹方-简" pitchFamily="34" charset="-122"/>
                <a:cs typeface="苹方-简" pitchFamily="34" charset="-120"/>
              </a:rPr>
              <a:t>Audit Your Writing Workflow</a:t>
            </a:r>
            <a:endParaRPr lang="en-US" sz="1600" dirty="0"/>
          </a:p>
        </p:txBody>
      </p:sp>
      <p:sp>
        <p:nvSpPr>
          <p:cNvPr id="3" name="Shape 1"/>
          <p:cNvSpPr/>
          <p:nvPr/>
        </p:nvSpPr>
        <p:spPr>
          <a:xfrm>
            <a:off x="1201420" y="1502410"/>
            <a:ext cx="0" cy="1905635"/>
          </a:xfrm>
          <a:prstGeom prst="straightConnector1">
            <a:avLst/>
          </a:prstGeom>
          <a:noFill/>
          <a:ln w="19050">
            <a:solidFill>
              <a:srgbClr val="EEA215"/>
            </a:solidFill>
            <a:prstDash val="solid"/>
            <a:headEnd type="none"/>
            <a:tailEnd type="arrow"/>
          </a:ln>
        </p:spPr>
      </p:sp>
      <p:sp>
        <p:nvSpPr>
          <p:cNvPr id="4" name="Shape 2"/>
          <p:cNvSpPr/>
          <p:nvPr/>
        </p:nvSpPr>
        <p:spPr>
          <a:xfrm>
            <a:off x="1201420" y="3933190"/>
            <a:ext cx="0" cy="1905635"/>
          </a:xfrm>
          <a:prstGeom prst="straightConnector1">
            <a:avLst/>
          </a:prstGeom>
          <a:noFill/>
          <a:ln w="19050">
            <a:solidFill>
              <a:srgbClr val="EEA215"/>
            </a:solidFill>
            <a:prstDash val="solid"/>
            <a:headEnd type="none"/>
            <a:tailEnd type="arrow"/>
          </a:ln>
        </p:spPr>
      </p:sp>
      <p:sp>
        <p:nvSpPr>
          <p:cNvPr id="5" name="Shape 3"/>
          <p:cNvSpPr/>
          <p:nvPr/>
        </p:nvSpPr>
        <p:spPr>
          <a:xfrm>
            <a:off x="6599555" y="1502410"/>
            <a:ext cx="0" cy="1905635"/>
          </a:xfrm>
          <a:prstGeom prst="straightConnector1">
            <a:avLst/>
          </a:prstGeom>
          <a:noFill/>
          <a:ln w="19050">
            <a:solidFill>
              <a:srgbClr val="EEA215"/>
            </a:solidFill>
            <a:prstDash val="solid"/>
            <a:headEnd type="none"/>
            <a:tailEnd type="arrow"/>
          </a:ln>
        </p:spPr>
      </p:sp>
      <p:sp>
        <p:nvSpPr>
          <p:cNvPr id="6" name="Shape 4"/>
          <p:cNvSpPr/>
          <p:nvPr/>
        </p:nvSpPr>
        <p:spPr>
          <a:xfrm>
            <a:off x="6599555" y="3933190"/>
            <a:ext cx="0" cy="1905635"/>
          </a:xfrm>
          <a:prstGeom prst="straightConnector1">
            <a:avLst/>
          </a:prstGeom>
          <a:noFill/>
          <a:ln w="19050">
            <a:solidFill>
              <a:srgbClr val="EEA215"/>
            </a:solidFill>
            <a:prstDash val="solid"/>
            <a:headEnd type="none"/>
            <a:tailEnd type="arrow"/>
          </a:ln>
        </p:spPr>
      </p:sp>
      <p:pic>
        <p:nvPicPr>
          <p:cNvPr id="7" name="Image 0" descr="https://kimi-img.moonshot.cn/pub/slides/slides_tmpl/image/25-09-02-14:45:43-d2r955pe3tpg8rchurv0.png"/>
          <p:cNvPicPr>
            <a:picLocks noChangeAspect="1"/>
          </p:cNvPicPr>
          <p:nvPr/>
        </p:nvPicPr>
        <p:blipFill>
          <a:blip r:embed="rId3"/>
          <a:stretch>
            <a:fillRect/>
          </a:stretch>
        </p:blipFill>
        <p:spPr>
          <a:xfrm>
            <a:off x="9884410" y="553085"/>
            <a:ext cx="1679575" cy="445770"/>
          </a:xfrm>
          <a:prstGeom prst="rect">
            <a:avLst/>
          </a:prstGeom>
        </p:spPr>
      </p:pic>
      <p:sp>
        <p:nvSpPr>
          <p:cNvPr id="8" name="Text 5"/>
          <p:cNvSpPr/>
          <p:nvPr/>
        </p:nvSpPr>
        <p:spPr>
          <a:xfrm>
            <a:off x="1463675" y="1342390"/>
            <a:ext cx="4593590" cy="857250"/>
          </a:xfrm>
          <a:prstGeom prst="rect">
            <a:avLst/>
          </a:prstGeom>
          <a:noFill/>
          <a:ln/>
        </p:spPr>
        <p:txBody>
          <a:bodyPr wrap="square" lIns="0" tIns="0" rIns="0" bIns="0" rtlCol="0" anchor="t"/>
          <a:lstStyle/>
          <a:p>
            <a:pPr>
              <a:lnSpc>
                <a:spcPct val="120000"/>
              </a:lnSpc>
            </a:pPr>
            <a:r>
              <a:rPr lang="en-US" sz="2400" dirty="0">
                <a:solidFill>
                  <a:srgbClr val="7F27FF"/>
                </a:solidFill>
                <a:latin typeface="苹方-简" pitchFamily="34" charset="0"/>
                <a:ea typeface="苹方-简" pitchFamily="34" charset="-122"/>
                <a:cs typeface="苹方-简" pitchFamily="34" charset="-120"/>
              </a:rPr>
              <a:t>Task Identification</a:t>
            </a:r>
            <a:endParaRPr lang="en-US" sz="1600" dirty="0"/>
          </a:p>
        </p:txBody>
      </p:sp>
      <p:sp>
        <p:nvSpPr>
          <p:cNvPr id="9" name="Text 6"/>
          <p:cNvSpPr/>
          <p:nvPr/>
        </p:nvSpPr>
        <p:spPr>
          <a:xfrm>
            <a:off x="1463675" y="1833880"/>
            <a:ext cx="4631690" cy="1109663"/>
          </a:xfrm>
          <a:prstGeom prst="rect">
            <a:avLst/>
          </a:prstGeom>
          <a:noFill/>
          <a:ln/>
        </p:spPr>
        <p:txBody>
          <a:bodyPr wrap="square" lIns="0" tIns="0" rIns="0" bIns="0" rtlCol="0" anchor="t">
            <a:spAutoFit/>
          </a:bodyPr>
          <a:lstStyle/>
          <a:p>
            <a:pPr algn="just">
              <a:lnSpc>
                <a:spcPct val="130000"/>
              </a:lnSpc>
            </a:pPr>
            <a:r>
              <a:rPr lang="en-US" sz="1400" dirty="0">
                <a:solidFill>
                  <a:srgbClr val="000000"/>
                </a:solidFill>
                <a:latin typeface="苹方-简" pitchFamily="34" charset="0"/>
                <a:ea typeface="苹方-简" pitchFamily="34" charset="-122"/>
                <a:cs typeface="苹方-简" pitchFamily="34" charset="-120"/>
              </a:rPr>
              <a:t>List 5–7 recurring writing tasks, such as brainstorming, editing, and research. Evaluate each task based on criteria like repetition, time consumption, and creative drain.</a:t>
            </a:r>
            <a:endParaRPr lang="en-US" sz="1600" dirty="0"/>
          </a:p>
        </p:txBody>
      </p:sp>
      <p:sp>
        <p:nvSpPr>
          <p:cNvPr id="10" name="Text 7"/>
          <p:cNvSpPr/>
          <p:nvPr/>
        </p:nvSpPr>
        <p:spPr>
          <a:xfrm>
            <a:off x="1463040" y="3788410"/>
            <a:ext cx="4631690" cy="1092200"/>
          </a:xfrm>
          <a:prstGeom prst="rect">
            <a:avLst/>
          </a:prstGeom>
          <a:noFill/>
          <a:ln/>
        </p:spPr>
        <p:txBody>
          <a:bodyPr wrap="square" lIns="0" tIns="0" rIns="0" bIns="0" rtlCol="0" anchor="t"/>
          <a:lstStyle/>
          <a:p>
            <a:pPr>
              <a:lnSpc>
                <a:spcPct val="120000"/>
              </a:lnSpc>
            </a:pPr>
            <a:r>
              <a:rPr lang="en-US" sz="2400" dirty="0">
                <a:solidFill>
                  <a:srgbClr val="7F27FF"/>
                </a:solidFill>
                <a:latin typeface="苹方-简" pitchFamily="34" charset="0"/>
                <a:ea typeface="苹方-简" pitchFamily="34" charset="-122"/>
                <a:cs typeface="苹方-简" pitchFamily="34" charset="-120"/>
              </a:rPr>
              <a:t>Criteria Scoring</a:t>
            </a:r>
            <a:endParaRPr lang="en-US" sz="1600" dirty="0"/>
          </a:p>
        </p:txBody>
      </p:sp>
      <p:sp>
        <p:nvSpPr>
          <p:cNvPr id="11" name="Text 8"/>
          <p:cNvSpPr/>
          <p:nvPr/>
        </p:nvSpPr>
        <p:spPr>
          <a:xfrm>
            <a:off x="1463675" y="4336415"/>
            <a:ext cx="4631690" cy="1109663"/>
          </a:xfrm>
          <a:prstGeom prst="rect">
            <a:avLst/>
          </a:prstGeom>
          <a:noFill/>
          <a:ln/>
        </p:spPr>
        <p:txBody>
          <a:bodyPr wrap="square" lIns="0" tIns="0" rIns="0" bIns="0" rtlCol="0" anchor="t">
            <a:spAutoFit/>
          </a:bodyPr>
          <a:lstStyle/>
          <a:p>
            <a:pPr algn="just">
              <a:lnSpc>
                <a:spcPct val="130000"/>
              </a:lnSpc>
            </a:pPr>
            <a:r>
              <a:rPr lang="en-US" sz="1400" dirty="0">
                <a:solidFill>
                  <a:srgbClr val="000000"/>
                </a:solidFill>
                <a:latin typeface="苹方-简" pitchFamily="34" charset="0"/>
                <a:ea typeface="苹方-简" pitchFamily="34" charset="-122"/>
                <a:cs typeface="苹方-简" pitchFamily="34" charset="-120"/>
              </a:rPr>
              <a:t>Score each task against criteria like repetitive, time-consuming, information-heavy, creatively draining, administrative, and detail-oriented. Identify tasks that meet two or more criteria.</a:t>
            </a:r>
            <a:endParaRPr lang="en-US" sz="1600" dirty="0"/>
          </a:p>
        </p:txBody>
      </p:sp>
      <p:sp>
        <p:nvSpPr>
          <p:cNvPr id="12" name="Text 9"/>
          <p:cNvSpPr/>
          <p:nvPr/>
        </p:nvSpPr>
        <p:spPr>
          <a:xfrm>
            <a:off x="6900545" y="1358900"/>
            <a:ext cx="4631690" cy="1060450"/>
          </a:xfrm>
          <a:prstGeom prst="rect">
            <a:avLst/>
          </a:prstGeom>
          <a:noFill/>
          <a:ln/>
        </p:spPr>
        <p:txBody>
          <a:bodyPr wrap="square" lIns="0" tIns="0" rIns="0" bIns="0" rtlCol="0" anchor="t"/>
          <a:lstStyle/>
          <a:p>
            <a:pPr>
              <a:lnSpc>
                <a:spcPct val="120000"/>
              </a:lnSpc>
            </a:pPr>
            <a:r>
              <a:rPr lang="en-US" sz="2400" dirty="0">
                <a:solidFill>
                  <a:srgbClr val="7F27FF"/>
                </a:solidFill>
                <a:latin typeface="苹方-简" pitchFamily="34" charset="0"/>
                <a:ea typeface="苹方-简" pitchFamily="34" charset="-122"/>
                <a:cs typeface="苹方-简" pitchFamily="34" charset="-120"/>
              </a:rPr>
              <a:t>Flagging High-Potential Tasks</a:t>
            </a:r>
            <a:endParaRPr lang="en-US" sz="1600" dirty="0"/>
          </a:p>
        </p:txBody>
      </p:sp>
      <p:sp>
        <p:nvSpPr>
          <p:cNvPr id="13" name="Text 10"/>
          <p:cNvSpPr/>
          <p:nvPr/>
        </p:nvSpPr>
        <p:spPr>
          <a:xfrm>
            <a:off x="6901180" y="1851025"/>
            <a:ext cx="4662805" cy="832247"/>
          </a:xfrm>
          <a:prstGeom prst="rect">
            <a:avLst/>
          </a:prstGeom>
          <a:noFill/>
          <a:ln/>
        </p:spPr>
        <p:txBody>
          <a:bodyPr wrap="square" lIns="0" tIns="0" rIns="0" bIns="0" rtlCol="0" anchor="t">
            <a:spAutoFit/>
          </a:bodyPr>
          <a:lstStyle/>
          <a:p>
            <a:pPr algn="just">
              <a:lnSpc>
                <a:spcPct val="130000"/>
              </a:lnSpc>
            </a:pPr>
            <a:r>
              <a:rPr lang="en-US" sz="1400" dirty="0">
                <a:solidFill>
                  <a:srgbClr val="000000"/>
                </a:solidFill>
                <a:latin typeface="苹方-简" pitchFamily="34" charset="0"/>
                <a:ea typeface="苹方-简" pitchFamily="34" charset="-122"/>
                <a:cs typeface="苹方-简" pitchFamily="34" charset="-120"/>
              </a:rPr>
              <a:t>Flag tasks that meet two or more criteria as high-potential candidates for AI integration. This helps prioritize tasks where AI can have the most impact.</a:t>
            </a:r>
            <a:endParaRPr lang="en-US" sz="1600" dirty="0"/>
          </a:p>
        </p:txBody>
      </p:sp>
      <p:sp>
        <p:nvSpPr>
          <p:cNvPr id="14" name="Text 11"/>
          <p:cNvSpPr/>
          <p:nvPr/>
        </p:nvSpPr>
        <p:spPr>
          <a:xfrm>
            <a:off x="6901180" y="3820160"/>
            <a:ext cx="4631690" cy="1060450"/>
          </a:xfrm>
          <a:prstGeom prst="rect">
            <a:avLst/>
          </a:prstGeom>
          <a:noFill/>
          <a:ln/>
        </p:spPr>
        <p:txBody>
          <a:bodyPr wrap="square" lIns="0" tIns="0" rIns="0" bIns="0" rtlCol="0" anchor="t"/>
          <a:lstStyle/>
          <a:p>
            <a:pPr>
              <a:lnSpc>
                <a:spcPct val="120000"/>
              </a:lnSpc>
            </a:pPr>
            <a:r>
              <a:rPr lang="en-US" sz="2400" dirty="0">
                <a:solidFill>
                  <a:srgbClr val="7F27FF"/>
                </a:solidFill>
                <a:latin typeface="苹方-简" pitchFamily="34" charset="0"/>
                <a:ea typeface="苹方-简" pitchFamily="34" charset="-122"/>
                <a:cs typeface="苹方-简" pitchFamily="34" charset="-120"/>
              </a:rPr>
              <a:t>Real Tools</a:t>
            </a:r>
            <a:endParaRPr lang="en-US" sz="1600" dirty="0"/>
          </a:p>
        </p:txBody>
      </p:sp>
      <p:sp>
        <p:nvSpPr>
          <p:cNvPr id="15" name="Text 12"/>
          <p:cNvSpPr/>
          <p:nvPr/>
        </p:nvSpPr>
        <p:spPr>
          <a:xfrm>
            <a:off x="6901180" y="4336415"/>
            <a:ext cx="4662170" cy="832247"/>
          </a:xfrm>
          <a:prstGeom prst="rect">
            <a:avLst/>
          </a:prstGeom>
          <a:noFill/>
          <a:ln/>
        </p:spPr>
        <p:txBody>
          <a:bodyPr wrap="square" lIns="0" tIns="0" rIns="0" bIns="0" rtlCol="0" anchor="t">
            <a:spAutoFit/>
          </a:bodyPr>
          <a:lstStyle/>
          <a:p>
            <a:pPr algn="just">
              <a:lnSpc>
                <a:spcPct val="130000"/>
              </a:lnSpc>
            </a:pPr>
            <a:r>
              <a:rPr lang="en-US" sz="1400" dirty="0">
                <a:solidFill>
                  <a:srgbClr val="000000"/>
                </a:solidFill>
                <a:latin typeface="苹方-简" pitchFamily="34" charset="0"/>
                <a:ea typeface="苹方-简" pitchFamily="34" charset="-122"/>
                <a:cs typeface="苹方-简" pitchFamily="34" charset="-120"/>
              </a:rPr>
              <a:t>Use tools like Notion AI and ClickUp to track and manage your tasks. These tools provide insights and help streamline your workflow.</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9F4DF"/>
        </a:solidFill>
        <a:effectLst/>
      </p:bgPr>
    </p:bg>
    <p:spTree>
      <p:nvGrpSpPr>
        <p:cNvPr id="1" name=""/>
        <p:cNvGrpSpPr/>
        <p:nvPr/>
      </p:nvGrpSpPr>
      <p:grpSpPr>
        <a:xfrm>
          <a:off x="0" y="0"/>
          <a:ext cx="0" cy="0"/>
          <a:chOff x="0" y="0"/>
          <a:chExt cx="0" cy="0"/>
        </a:xfrm>
      </p:grpSpPr>
      <p:pic>
        <p:nvPicPr>
          <p:cNvPr id="2" name="Image 0" descr="https://kimi-img.moonshot.cn/pub/slides/slides_tmpl/image/25-09-02-14:45:44-d2r9561e3tpg8rchus40.png"/>
          <p:cNvPicPr>
            <a:picLocks noChangeAspect="1"/>
          </p:cNvPicPr>
          <p:nvPr/>
        </p:nvPicPr>
        <p:blipFill>
          <a:blip r:embed="rId3"/>
          <a:stretch>
            <a:fillRect/>
          </a:stretch>
        </p:blipFill>
        <p:spPr>
          <a:xfrm>
            <a:off x="6862445" y="882015"/>
            <a:ext cx="4695825" cy="5307965"/>
          </a:xfrm>
          <a:prstGeom prst="rect">
            <a:avLst/>
          </a:prstGeom>
        </p:spPr>
      </p:pic>
      <p:pic>
        <p:nvPicPr>
          <p:cNvPr id="3" name="Image 1" descr="https://kimi-img.moonshot.cn/pub/slides/slides_tmpl/image/25-09-02-14:45:46-d2r956he3tpg8rchus80.png"/>
          <p:cNvPicPr>
            <a:picLocks noChangeAspect="1"/>
          </p:cNvPicPr>
          <p:nvPr/>
        </p:nvPicPr>
        <p:blipFill>
          <a:blip r:embed="rId4"/>
          <a:stretch>
            <a:fillRect/>
          </a:stretch>
        </p:blipFill>
        <p:spPr>
          <a:xfrm>
            <a:off x="7643178" y="1581150"/>
            <a:ext cx="3134360" cy="3909695"/>
          </a:xfrm>
          <a:prstGeom prst="rect">
            <a:avLst/>
          </a:prstGeom>
        </p:spPr>
      </p:pic>
      <p:sp>
        <p:nvSpPr>
          <p:cNvPr id="4" name="Text 0"/>
          <p:cNvSpPr/>
          <p:nvPr/>
        </p:nvSpPr>
        <p:spPr>
          <a:xfrm>
            <a:off x="828040" y="1487805"/>
            <a:ext cx="6373495" cy="1337667"/>
          </a:xfrm>
          <a:prstGeom prst="rect">
            <a:avLst/>
          </a:prstGeom>
          <a:noFill/>
          <a:ln/>
        </p:spPr>
        <p:txBody>
          <a:bodyPr wrap="square" lIns="0" tIns="0" rIns="0" bIns="0" rtlCol="0" anchor="t">
            <a:spAutoFit/>
          </a:bodyPr>
          <a:lstStyle/>
          <a:p>
            <a:pPr>
              <a:lnSpc>
                <a:spcPct val="120000"/>
              </a:lnSpc>
            </a:pPr>
            <a:r>
              <a:rPr lang="en-US" sz="3600" dirty="0">
                <a:solidFill>
                  <a:srgbClr val="7F27FF"/>
                </a:solidFill>
                <a:latin typeface="苹方-简" pitchFamily="34" charset="0"/>
                <a:ea typeface="苹方-简" pitchFamily="34" charset="-122"/>
                <a:cs typeface="苹方-简" pitchFamily="34" charset="-120"/>
              </a:rPr>
              <a:t>Map High-Impact AI Opportunities</a:t>
            </a:r>
            <a:endParaRPr lang="en-US" sz="1600" dirty="0"/>
          </a:p>
        </p:txBody>
      </p:sp>
      <p:pic>
        <p:nvPicPr>
          <p:cNvPr id="5" name="Image 2" descr="https://kimi-img.moonshot.cn/pub/slides/slides_tmpl/image/25-09-02-14:45:43-d2r955pe3tpg8rchurv0.png"/>
          <p:cNvPicPr>
            <a:picLocks noChangeAspect="1"/>
          </p:cNvPicPr>
          <p:nvPr/>
        </p:nvPicPr>
        <p:blipFill>
          <a:blip r:embed="rId5"/>
          <a:stretch>
            <a:fillRect/>
          </a:stretch>
        </p:blipFill>
        <p:spPr>
          <a:xfrm>
            <a:off x="828040" y="5765800"/>
            <a:ext cx="1679575" cy="445770"/>
          </a:xfrm>
          <a:prstGeom prst="rect">
            <a:avLst/>
          </a:prstGeom>
        </p:spPr>
      </p:pic>
      <p:sp>
        <p:nvSpPr>
          <p:cNvPr id="6" name="Text 1"/>
          <p:cNvSpPr/>
          <p:nvPr/>
        </p:nvSpPr>
        <p:spPr>
          <a:xfrm>
            <a:off x="828040" y="2954020"/>
            <a:ext cx="6373495" cy="708660"/>
          </a:xfrm>
          <a:prstGeom prst="rect">
            <a:avLst/>
          </a:prstGeom>
          <a:noFill/>
          <a:ln/>
        </p:spPr>
        <p:txBody>
          <a:bodyPr wrap="square" lIns="0" tIns="0" rIns="0" bIns="0" rtlCol="0" anchor="t"/>
          <a:lstStyle/>
          <a:p>
            <a:pPr>
              <a:lnSpc>
                <a:spcPct val="120000"/>
              </a:lnSpc>
            </a:pPr>
            <a:r>
              <a:rPr lang="en-US" sz="2400" dirty="0">
                <a:solidFill>
                  <a:srgbClr val="9F70FD"/>
                </a:solidFill>
                <a:latin typeface="苹方-简" pitchFamily="34" charset="0"/>
                <a:ea typeface="苹方-简" pitchFamily="34" charset="-122"/>
                <a:cs typeface="苹方-简" pitchFamily="34" charset="-120"/>
              </a:rPr>
              <a:t>Opportunity Mapping</a:t>
            </a:r>
            <a:endParaRPr lang="en-US" sz="1600" dirty="0"/>
          </a:p>
        </p:txBody>
      </p:sp>
      <p:sp>
        <p:nvSpPr>
          <p:cNvPr id="7" name="Text 2"/>
          <p:cNvSpPr/>
          <p:nvPr/>
        </p:nvSpPr>
        <p:spPr>
          <a:xfrm>
            <a:off x="828040" y="3703320"/>
            <a:ext cx="6373495" cy="1831340"/>
          </a:xfrm>
          <a:prstGeom prst="rect">
            <a:avLst/>
          </a:prstGeom>
          <a:noFill/>
          <a:ln/>
        </p:spPr>
        <p:txBody>
          <a:bodyPr wrap="square" lIns="0" tIns="0" rIns="0" bIns="0" rtlCol="0" anchor="t"/>
          <a:lstStyle/>
          <a:p>
            <a:pPr>
              <a:lnSpc>
                <a:spcPct val="130000"/>
              </a:lnSpc>
            </a:pPr>
            <a:r>
              <a:rPr lang="en-US" sz="1800" dirty="0">
                <a:solidFill>
                  <a:srgbClr val="000000"/>
                </a:solidFill>
                <a:latin typeface="苹方-简" pitchFamily="34" charset="0"/>
                <a:ea typeface="苹方-简" pitchFamily="34" charset="-122"/>
                <a:cs typeface="苹方-简" pitchFamily="34" charset="-120"/>
              </a:rPr>
              <a:t>Align flagged tasks with specific AI tools to identify high-impact opportunities. This helps writers prioritize tasks like research summarization and first-draft expansion for immediate benefits.</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9F4DF"/>
        </a:solidFill>
        <a:effectLst/>
      </p:bgPr>
    </p:bg>
    <p:spTree>
      <p:nvGrpSpPr>
        <p:cNvPr id="1" name=""/>
        <p:cNvGrpSpPr/>
        <p:nvPr/>
      </p:nvGrpSpPr>
      <p:grpSpPr>
        <a:xfrm>
          <a:off x="0" y="0"/>
          <a:ext cx="0" cy="0"/>
          <a:chOff x="0" y="0"/>
          <a:chExt cx="0" cy="0"/>
        </a:xfrm>
      </p:grpSpPr>
      <p:sp>
        <p:nvSpPr>
          <p:cNvPr id="2" name="Shape 0"/>
          <p:cNvSpPr/>
          <p:nvPr/>
        </p:nvSpPr>
        <p:spPr>
          <a:xfrm>
            <a:off x="8112125" y="1861820"/>
            <a:ext cx="3720465" cy="4507865"/>
          </a:xfrm>
          <a:prstGeom prst="roundRect">
            <a:avLst>
              <a:gd name="adj" fmla="val 8090"/>
            </a:avLst>
          </a:prstGeom>
          <a:solidFill>
            <a:srgbClr val="EEA215"/>
          </a:solidFill>
          <a:ln w="25400">
            <a:solidFill>
              <a:srgbClr val="BDF613"/>
            </a:solidFill>
            <a:prstDash val="solid"/>
          </a:ln>
        </p:spPr>
      </p:sp>
      <p:sp>
        <p:nvSpPr>
          <p:cNvPr id="3" name="Text 1"/>
          <p:cNvSpPr/>
          <p:nvPr/>
        </p:nvSpPr>
        <p:spPr>
          <a:xfrm>
            <a:off x="8112125" y="1861820"/>
            <a:ext cx="3720465" cy="4507865"/>
          </a:xfrm>
          <a:prstGeom prst="rect">
            <a:avLst/>
          </a:prstGeom>
          <a:noFill/>
          <a:ln/>
        </p:spPr>
        <p:txBody>
          <a:bodyPr wrap="square" lIns="0" tIns="0" rIns="0" bIns="0" rtlCol="0" anchor="t"/>
          <a:lstStyle/>
          <a:p>
            <a:pPr>
              <a:lnSpc>
                <a:spcPct val="100000"/>
              </a:lnSpc>
            </a:pPr>
            <a:endParaRPr lang="en-US" sz="1600" dirty="0"/>
          </a:p>
        </p:txBody>
      </p:sp>
      <p:sp>
        <p:nvSpPr>
          <p:cNvPr id="4" name="Shape 2"/>
          <p:cNvSpPr/>
          <p:nvPr/>
        </p:nvSpPr>
        <p:spPr>
          <a:xfrm>
            <a:off x="4229100" y="1380490"/>
            <a:ext cx="3720465" cy="4507865"/>
          </a:xfrm>
          <a:prstGeom prst="roundRect">
            <a:avLst>
              <a:gd name="adj" fmla="val 7270"/>
            </a:avLst>
          </a:prstGeom>
          <a:solidFill>
            <a:srgbClr val="9F70FD"/>
          </a:solidFill>
          <a:ln w="25400">
            <a:solidFill>
              <a:srgbClr val="EEA215"/>
            </a:solidFill>
            <a:prstDash val="solid"/>
          </a:ln>
        </p:spPr>
      </p:sp>
      <p:sp>
        <p:nvSpPr>
          <p:cNvPr id="5" name="Text 3"/>
          <p:cNvSpPr/>
          <p:nvPr/>
        </p:nvSpPr>
        <p:spPr>
          <a:xfrm>
            <a:off x="4229100" y="1380490"/>
            <a:ext cx="3720465" cy="4507865"/>
          </a:xfrm>
          <a:prstGeom prst="rect">
            <a:avLst/>
          </a:prstGeom>
          <a:noFill/>
          <a:ln/>
        </p:spPr>
        <p:txBody>
          <a:bodyPr wrap="square" lIns="0" tIns="0" rIns="0" bIns="0" rtlCol="0" anchor="t"/>
          <a:lstStyle/>
          <a:p>
            <a:pPr>
              <a:lnSpc>
                <a:spcPct val="100000"/>
              </a:lnSpc>
            </a:pPr>
            <a:endParaRPr lang="en-US" sz="1600" dirty="0"/>
          </a:p>
        </p:txBody>
      </p:sp>
      <p:sp>
        <p:nvSpPr>
          <p:cNvPr id="6" name="Shape 4"/>
          <p:cNvSpPr/>
          <p:nvPr/>
        </p:nvSpPr>
        <p:spPr>
          <a:xfrm>
            <a:off x="346075" y="1861820"/>
            <a:ext cx="3720465" cy="4507865"/>
          </a:xfrm>
          <a:prstGeom prst="roundRect">
            <a:avLst>
              <a:gd name="adj" fmla="val 7014"/>
            </a:avLst>
          </a:prstGeom>
          <a:solidFill>
            <a:srgbClr val="EEA215"/>
          </a:solidFill>
          <a:ln w="25400">
            <a:solidFill>
              <a:srgbClr val="BDF613"/>
            </a:solidFill>
            <a:prstDash val="solid"/>
          </a:ln>
        </p:spPr>
      </p:sp>
      <p:sp>
        <p:nvSpPr>
          <p:cNvPr id="7" name="Text 5"/>
          <p:cNvSpPr/>
          <p:nvPr/>
        </p:nvSpPr>
        <p:spPr>
          <a:xfrm>
            <a:off x="346075" y="1861820"/>
            <a:ext cx="3720465" cy="4507865"/>
          </a:xfrm>
          <a:prstGeom prst="rect">
            <a:avLst/>
          </a:prstGeom>
          <a:noFill/>
          <a:ln/>
        </p:spPr>
        <p:txBody>
          <a:bodyPr wrap="square" lIns="0" tIns="0" rIns="0" bIns="0" rtlCol="0" anchor="t"/>
          <a:lstStyle/>
          <a:p>
            <a:pPr>
              <a:lnSpc>
                <a:spcPct val="100000"/>
              </a:lnSpc>
            </a:pPr>
            <a:endParaRPr lang="en-US" sz="1600" dirty="0"/>
          </a:p>
        </p:txBody>
      </p:sp>
      <p:sp>
        <p:nvSpPr>
          <p:cNvPr id="8" name="Text 6"/>
          <p:cNvSpPr/>
          <p:nvPr/>
        </p:nvSpPr>
        <p:spPr>
          <a:xfrm>
            <a:off x="584835" y="521335"/>
            <a:ext cx="11075035" cy="1230630"/>
          </a:xfrm>
          <a:prstGeom prst="rect">
            <a:avLst/>
          </a:prstGeom>
          <a:noFill/>
          <a:ln/>
        </p:spPr>
        <p:txBody>
          <a:bodyPr wrap="square" lIns="0" tIns="0" rIns="0" bIns="0" rtlCol="0" anchor="t"/>
          <a:lstStyle/>
          <a:p>
            <a:pPr>
              <a:lnSpc>
                <a:spcPct val="100000"/>
              </a:lnSpc>
            </a:pPr>
            <a:r>
              <a:rPr lang="en-US" sz="3600" dirty="0">
                <a:solidFill>
                  <a:srgbClr val="7F27FF"/>
                </a:solidFill>
                <a:latin typeface="MiSans" pitchFamily="34" charset="0"/>
                <a:ea typeface="MiSans" pitchFamily="34" charset="-122"/>
                <a:cs typeface="MiSans" pitchFamily="34" charset="-120"/>
              </a:rPr>
              <a:t>Case 1: Draft a Fantasy Scene</a:t>
            </a:r>
            <a:endParaRPr lang="en-US" sz="1600" dirty="0"/>
          </a:p>
        </p:txBody>
      </p:sp>
      <p:sp>
        <p:nvSpPr>
          <p:cNvPr id="9" name="Shape 7"/>
          <p:cNvSpPr/>
          <p:nvPr/>
        </p:nvSpPr>
        <p:spPr>
          <a:xfrm>
            <a:off x="5575300" y="1508125"/>
            <a:ext cx="1028065" cy="1057275"/>
          </a:xfrm>
          <a:custGeom>
            <a:avLst/>
            <a:gdLst/>
            <a:ahLst/>
            <a:cxnLst/>
            <a:rect l="l" t="t" r="r" b="b"/>
            <a:pathLst>
              <a:path w="1028065" h="1057275">
                <a:moveTo>
                  <a:pt x="1028065" y="448301"/>
                </a:moveTo>
                <a:lnTo>
                  <a:pt x="702674" y="448301"/>
                </a:lnTo>
                <a:lnTo>
                  <a:pt x="932714" y="211725"/>
                </a:lnTo>
                <a:lnTo>
                  <a:pt x="822190" y="98060"/>
                </a:lnTo>
                <a:lnTo>
                  <a:pt x="592149" y="334637"/>
                </a:lnTo>
                <a:lnTo>
                  <a:pt x="592149" y="0"/>
                </a:lnTo>
                <a:lnTo>
                  <a:pt x="435916" y="0"/>
                </a:lnTo>
                <a:lnTo>
                  <a:pt x="435916" y="334637"/>
                </a:lnTo>
                <a:lnTo>
                  <a:pt x="205875" y="98060"/>
                </a:lnTo>
                <a:lnTo>
                  <a:pt x="95351" y="211725"/>
                </a:lnTo>
                <a:lnTo>
                  <a:pt x="325392" y="448301"/>
                </a:lnTo>
                <a:lnTo>
                  <a:pt x="0" y="448301"/>
                </a:lnTo>
                <a:lnTo>
                  <a:pt x="0" y="608974"/>
                </a:lnTo>
                <a:lnTo>
                  <a:pt x="325392" y="608974"/>
                </a:lnTo>
                <a:lnTo>
                  <a:pt x="95351" y="845550"/>
                </a:lnTo>
                <a:lnTo>
                  <a:pt x="205875" y="959215"/>
                </a:lnTo>
                <a:lnTo>
                  <a:pt x="435916" y="722638"/>
                </a:lnTo>
                <a:lnTo>
                  <a:pt x="435916" y="1057275"/>
                </a:lnTo>
                <a:lnTo>
                  <a:pt x="592149" y="1057275"/>
                </a:lnTo>
                <a:lnTo>
                  <a:pt x="592149" y="722638"/>
                </a:lnTo>
                <a:lnTo>
                  <a:pt x="822190" y="959215"/>
                </a:lnTo>
                <a:lnTo>
                  <a:pt x="932714" y="845550"/>
                </a:lnTo>
                <a:lnTo>
                  <a:pt x="702674" y="608974"/>
                </a:lnTo>
                <a:lnTo>
                  <a:pt x="1028065" y="608974"/>
                </a:lnTo>
                <a:close/>
              </a:path>
            </a:pathLst>
          </a:custGeom>
          <a:solidFill>
            <a:srgbClr val="EEA215"/>
          </a:solidFill>
          <a:ln/>
        </p:spPr>
      </p:sp>
      <p:sp>
        <p:nvSpPr>
          <p:cNvPr id="10" name="Text 8"/>
          <p:cNvSpPr/>
          <p:nvPr/>
        </p:nvSpPr>
        <p:spPr>
          <a:xfrm>
            <a:off x="5575300" y="1508125"/>
            <a:ext cx="1028065" cy="105727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1665605" y="2112645"/>
            <a:ext cx="1020445" cy="1132205"/>
          </a:xfrm>
          <a:prstGeom prst="star6">
            <a:avLst>
              <a:gd name="adj" fmla="val 28868"/>
              <a:gd name="hf" fmla="val 115470"/>
            </a:avLst>
          </a:prstGeom>
          <a:solidFill>
            <a:srgbClr val="BDF613"/>
          </a:solidFill>
          <a:ln/>
        </p:spPr>
      </p:sp>
      <p:sp>
        <p:nvSpPr>
          <p:cNvPr id="12" name="Text 10"/>
          <p:cNvSpPr/>
          <p:nvPr/>
        </p:nvSpPr>
        <p:spPr>
          <a:xfrm>
            <a:off x="1665605" y="2112645"/>
            <a:ext cx="1020445" cy="113220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flipV="1">
            <a:off x="9471025" y="2016125"/>
            <a:ext cx="1118870" cy="1118870"/>
          </a:xfrm>
          <a:prstGeom prst="star8">
            <a:avLst>
              <a:gd name="adj" fmla="val 29861"/>
            </a:avLst>
          </a:prstGeom>
          <a:solidFill>
            <a:srgbClr val="BDF613"/>
          </a:solidFill>
          <a:ln/>
        </p:spPr>
      </p:sp>
      <p:sp>
        <p:nvSpPr>
          <p:cNvPr id="14" name="Text 12"/>
          <p:cNvSpPr/>
          <p:nvPr/>
        </p:nvSpPr>
        <p:spPr>
          <a:xfrm>
            <a:off x="9471025" y="2016125"/>
            <a:ext cx="1118870" cy="111887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3"/>
          <p:cNvSpPr/>
          <p:nvPr/>
        </p:nvSpPr>
        <p:spPr>
          <a:xfrm>
            <a:off x="559435" y="3244850"/>
            <a:ext cx="3331845" cy="899795"/>
          </a:xfrm>
          <a:prstGeom prst="rect">
            <a:avLst/>
          </a:prstGeom>
          <a:noFill/>
          <a:ln/>
        </p:spPr>
        <p:txBody>
          <a:bodyPr wrap="square" lIns="0" tIns="0" rIns="0" bIns="0" rtlCol="0" anchor="t"/>
          <a:lstStyle/>
          <a:p>
            <a:pPr>
              <a:lnSpc>
                <a:spcPct val="120000"/>
              </a:lnSpc>
            </a:pPr>
            <a:r>
              <a:rPr lang="en-US" sz="2400" dirty="0">
                <a:solidFill>
                  <a:srgbClr val="FFFFFF"/>
                </a:solidFill>
                <a:latin typeface="MiSans" pitchFamily="34" charset="0"/>
                <a:ea typeface="MiSans" pitchFamily="34" charset="-122"/>
                <a:cs typeface="MiSans" pitchFamily="34" charset="-120"/>
              </a:rPr>
              <a:t>Scene Generation</a:t>
            </a:r>
            <a:endParaRPr lang="en-US" sz="1600" dirty="0"/>
          </a:p>
        </p:txBody>
      </p:sp>
      <p:sp>
        <p:nvSpPr>
          <p:cNvPr id="16" name="Text 14"/>
          <p:cNvSpPr/>
          <p:nvPr/>
        </p:nvSpPr>
        <p:spPr>
          <a:xfrm>
            <a:off x="531495" y="4240530"/>
            <a:ext cx="3288665" cy="1722120"/>
          </a:xfrm>
          <a:prstGeom prst="rect">
            <a:avLst/>
          </a:prstGeom>
          <a:noFill/>
          <a:ln/>
        </p:spPr>
        <p:txBody>
          <a:bodyPr wrap="square" lIns="0" tIns="0" rIns="0" bIns="0" rtlCol="0" anchor="t"/>
          <a:lstStyle/>
          <a:p>
            <a:pPr>
              <a:lnSpc>
                <a:spcPct val="120000"/>
              </a:lnSpc>
            </a:pPr>
            <a:r>
              <a:rPr lang="en-US" sz="1400" dirty="0">
                <a:solidFill>
                  <a:srgbClr val="FFFFFF"/>
                </a:solidFill>
                <a:latin typeface="MiSans" pitchFamily="34" charset="0"/>
                <a:ea typeface="MiSans" pitchFamily="34" charset="-122"/>
                <a:cs typeface="MiSans" pitchFamily="34" charset="-120"/>
              </a:rPr>
              <a:t>Use ChatGPT or Sudowrite to generate a 500-word fantasy scene from a short prompt. This helps writers quickly produce multiple drafts and select the best one.</a:t>
            </a:r>
            <a:endParaRPr lang="en-US" sz="1600" dirty="0"/>
          </a:p>
        </p:txBody>
      </p:sp>
      <p:sp>
        <p:nvSpPr>
          <p:cNvPr id="17" name="Text 15"/>
          <p:cNvSpPr/>
          <p:nvPr/>
        </p:nvSpPr>
        <p:spPr>
          <a:xfrm>
            <a:off x="4476750" y="2781300"/>
            <a:ext cx="3331845" cy="899795"/>
          </a:xfrm>
          <a:prstGeom prst="rect">
            <a:avLst/>
          </a:prstGeom>
          <a:noFill/>
          <a:ln/>
        </p:spPr>
        <p:txBody>
          <a:bodyPr wrap="square" lIns="0" tIns="0" rIns="0" bIns="0" rtlCol="0" anchor="t"/>
          <a:lstStyle/>
          <a:p>
            <a:pPr>
              <a:lnSpc>
                <a:spcPct val="120000"/>
              </a:lnSpc>
            </a:pPr>
            <a:r>
              <a:rPr lang="en-US" sz="2400" dirty="0">
                <a:solidFill>
                  <a:srgbClr val="FFFFFF"/>
                </a:solidFill>
                <a:latin typeface="MiSans" pitchFamily="34" charset="0"/>
                <a:ea typeface="MiSans" pitchFamily="34" charset="-122"/>
                <a:cs typeface="MiSans" pitchFamily="34" charset="-120"/>
              </a:rPr>
              <a:t>Variation Creation</a:t>
            </a:r>
            <a:endParaRPr lang="en-US" sz="1600" dirty="0"/>
          </a:p>
        </p:txBody>
      </p:sp>
      <p:sp>
        <p:nvSpPr>
          <p:cNvPr id="18" name="Text 16"/>
          <p:cNvSpPr/>
          <p:nvPr/>
        </p:nvSpPr>
        <p:spPr>
          <a:xfrm>
            <a:off x="4448810" y="3776980"/>
            <a:ext cx="3288665" cy="1722120"/>
          </a:xfrm>
          <a:prstGeom prst="rect">
            <a:avLst/>
          </a:prstGeom>
          <a:noFill/>
          <a:ln/>
        </p:spPr>
        <p:txBody>
          <a:bodyPr wrap="square" lIns="0" tIns="0" rIns="0" bIns="0" rtlCol="0" anchor="t"/>
          <a:lstStyle/>
          <a:p>
            <a:pPr>
              <a:lnSpc>
                <a:spcPct val="120000"/>
              </a:lnSpc>
            </a:pPr>
            <a:r>
              <a:rPr lang="en-US" sz="1400" dirty="0">
                <a:solidFill>
                  <a:srgbClr val="FFFFFF"/>
                </a:solidFill>
                <a:latin typeface="MiSans" pitchFamily="34" charset="0"/>
                <a:ea typeface="MiSans" pitchFamily="34" charset="-122"/>
                <a:cs typeface="MiSans" pitchFamily="34" charset="-120"/>
              </a:rPr>
              <a:t>Generate three variations of a confrontation scene using AI. This allows writers to explore different outcomes and choose the most compelling one.</a:t>
            </a:r>
            <a:endParaRPr lang="en-US" sz="1600" dirty="0"/>
          </a:p>
        </p:txBody>
      </p:sp>
      <p:sp>
        <p:nvSpPr>
          <p:cNvPr id="19" name="Text 17"/>
          <p:cNvSpPr/>
          <p:nvPr/>
        </p:nvSpPr>
        <p:spPr>
          <a:xfrm>
            <a:off x="8364855" y="3244850"/>
            <a:ext cx="3331845" cy="899795"/>
          </a:xfrm>
          <a:prstGeom prst="rect">
            <a:avLst/>
          </a:prstGeom>
          <a:noFill/>
          <a:ln/>
        </p:spPr>
        <p:txBody>
          <a:bodyPr wrap="square" lIns="0" tIns="0" rIns="0" bIns="0" rtlCol="0" anchor="t"/>
          <a:lstStyle/>
          <a:p>
            <a:pPr>
              <a:lnSpc>
                <a:spcPct val="120000"/>
              </a:lnSpc>
            </a:pPr>
            <a:r>
              <a:rPr lang="en-US" sz="2400" dirty="0">
                <a:solidFill>
                  <a:srgbClr val="FFFFFF"/>
                </a:solidFill>
                <a:latin typeface="MiSans" pitchFamily="34" charset="0"/>
                <a:ea typeface="MiSans" pitchFamily="34" charset="-122"/>
                <a:cs typeface="MiSans" pitchFamily="34" charset="-120"/>
              </a:rPr>
              <a:t>Tone Adjustment</a:t>
            </a:r>
            <a:endParaRPr lang="en-US" sz="1600" dirty="0"/>
          </a:p>
        </p:txBody>
      </p:sp>
      <p:sp>
        <p:nvSpPr>
          <p:cNvPr id="20" name="Text 18"/>
          <p:cNvSpPr/>
          <p:nvPr/>
        </p:nvSpPr>
        <p:spPr>
          <a:xfrm>
            <a:off x="8400415" y="4240530"/>
            <a:ext cx="3259455" cy="1722120"/>
          </a:xfrm>
          <a:prstGeom prst="rect">
            <a:avLst/>
          </a:prstGeom>
          <a:noFill/>
          <a:ln/>
        </p:spPr>
        <p:txBody>
          <a:bodyPr wrap="square" lIns="0" tIns="0" rIns="0" bIns="0" rtlCol="0" anchor="t"/>
          <a:lstStyle/>
          <a:p>
            <a:pPr>
              <a:lnSpc>
                <a:spcPct val="120000"/>
              </a:lnSpc>
            </a:pPr>
            <a:r>
              <a:rPr lang="en-US" sz="1400" dirty="0">
                <a:solidFill>
                  <a:srgbClr val="FFFFFF"/>
                </a:solidFill>
                <a:latin typeface="MiSans" pitchFamily="34" charset="0"/>
                <a:ea typeface="MiSans" pitchFamily="34" charset="-122"/>
                <a:cs typeface="MiSans" pitchFamily="34" charset="-120"/>
              </a:rPr>
              <a:t>Rewrite the scene in a suspenseful tone using AI. This helps writers experiment with different tones and styles without extensive manual rewriting.</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9F4DF"/>
        </a:solidFill>
        <a:effectLst/>
      </p:bgPr>
    </p:bg>
    <p:spTree>
      <p:nvGrpSpPr>
        <p:cNvPr id="1" name=""/>
        <p:cNvGrpSpPr/>
        <p:nvPr/>
      </p:nvGrpSpPr>
      <p:grpSpPr>
        <a:xfrm>
          <a:off x="0" y="0"/>
          <a:ext cx="0" cy="0"/>
          <a:chOff x="0" y="0"/>
          <a:chExt cx="0" cy="0"/>
        </a:xfrm>
      </p:grpSpPr>
      <p:sp>
        <p:nvSpPr>
          <p:cNvPr id="2" name="Shape 0"/>
          <p:cNvSpPr/>
          <p:nvPr/>
        </p:nvSpPr>
        <p:spPr>
          <a:xfrm>
            <a:off x="6755948" y="0"/>
            <a:ext cx="5428524" cy="1713251"/>
          </a:xfrm>
          <a:prstGeom prst="roundRect">
            <a:avLst>
              <a:gd name="adj" fmla="val 29375"/>
            </a:avLst>
          </a:prstGeom>
          <a:solidFill>
            <a:srgbClr val="AFF501"/>
          </a:solidFill>
          <a:ln/>
        </p:spPr>
      </p:sp>
      <p:sp>
        <p:nvSpPr>
          <p:cNvPr id="3" name="Text 1"/>
          <p:cNvSpPr/>
          <p:nvPr/>
        </p:nvSpPr>
        <p:spPr>
          <a:xfrm>
            <a:off x="6755948" y="0"/>
            <a:ext cx="5428524" cy="1713251"/>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6755948" y="1713251"/>
            <a:ext cx="5428524" cy="1713251"/>
          </a:xfrm>
          <a:prstGeom prst="roundRect">
            <a:avLst>
              <a:gd name="adj" fmla="val 29375"/>
            </a:avLst>
          </a:prstGeom>
          <a:solidFill>
            <a:srgbClr val="EEA215"/>
          </a:solidFill>
          <a:ln/>
        </p:spPr>
      </p:sp>
      <p:sp>
        <p:nvSpPr>
          <p:cNvPr id="5" name="Text 3"/>
          <p:cNvSpPr/>
          <p:nvPr/>
        </p:nvSpPr>
        <p:spPr>
          <a:xfrm>
            <a:off x="6755948" y="1713251"/>
            <a:ext cx="5428524" cy="1713251"/>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6755948" y="3426502"/>
            <a:ext cx="5428524" cy="1713251"/>
          </a:xfrm>
          <a:prstGeom prst="roundRect">
            <a:avLst>
              <a:gd name="adj" fmla="val 29375"/>
            </a:avLst>
          </a:prstGeom>
          <a:solidFill>
            <a:srgbClr val="9F70FD"/>
          </a:solidFill>
          <a:ln/>
        </p:spPr>
      </p:sp>
      <p:sp>
        <p:nvSpPr>
          <p:cNvPr id="7" name="Text 5"/>
          <p:cNvSpPr/>
          <p:nvPr/>
        </p:nvSpPr>
        <p:spPr>
          <a:xfrm>
            <a:off x="6755948" y="3426502"/>
            <a:ext cx="5428524" cy="1713251"/>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6755765" y="5125720"/>
            <a:ext cx="5428615" cy="1736725"/>
          </a:xfrm>
          <a:prstGeom prst="roundRect">
            <a:avLst>
              <a:gd name="adj" fmla="val 29375"/>
            </a:avLst>
          </a:prstGeom>
          <a:solidFill>
            <a:srgbClr val="7F27FF"/>
          </a:solidFill>
          <a:ln/>
        </p:spPr>
      </p:sp>
      <p:sp>
        <p:nvSpPr>
          <p:cNvPr id="9" name="Text 7"/>
          <p:cNvSpPr/>
          <p:nvPr/>
        </p:nvSpPr>
        <p:spPr>
          <a:xfrm>
            <a:off x="6755765" y="5125720"/>
            <a:ext cx="5428615" cy="173672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4927435" y="617441"/>
            <a:ext cx="213360" cy="213360"/>
          </a:xfrm>
          <a:prstGeom prst="ellipse">
            <a:avLst/>
          </a:prstGeom>
          <a:solidFill>
            <a:srgbClr val="7F27FF"/>
          </a:solidFill>
          <a:ln/>
        </p:spPr>
      </p:sp>
      <p:sp>
        <p:nvSpPr>
          <p:cNvPr id="11" name="Text 9"/>
          <p:cNvSpPr/>
          <p:nvPr/>
        </p:nvSpPr>
        <p:spPr>
          <a:xfrm>
            <a:off x="4927435" y="617441"/>
            <a:ext cx="213360" cy="2133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5272240" y="617441"/>
            <a:ext cx="213360" cy="213360"/>
          </a:xfrm>
          <a:prstGeom prst="ellipse">
            <a:avLst/>
          </a:prstGeom>
          <a:solidFill>
            <a:srgbClr val="7F27FF"/>
          </a:solidFill>
          <a:ln/>
        </p:spPr>
      </p:sp>
      <p:sp>
        <p:nvSpPr>
          <p:cNvPr id="13" name="Text 11"/>
          <p:cNvSpPr/>
          <p:nvPr/>
        </p:nvSpPr>
        <p:spPr>
          <a:xfrm>
            <a:off x="5272240" y="617441"/>
            <a:ext cx="213360" cy="2133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5617045" y="617441"/>
            <a:ext cx="213360" cy="213360"/>
          </a:xfrm>
          <a:prstGeom prst="ellipse">
            <a:avLst/>
          </a:prstGeom>
          <a:solidFill>
            <a:srgbClr val="7F27FF"/>
          </a:solidFill>
          <a:ln/>
        </p:spPr>
      </p:sp>
      <p:sp>
        <p:nvSpPr>
          <p:cNvPr id="15" name="Text 13"/>
          <p:cNvSpPr/>
          <p:nvPr/>
        </p:nvSpPr>
        <p:spPr>
          <a:xfrm>
            <a:off x="5617045" y="617441"/>
            <a:ext cx="213360" cy="213360"/>
          </a:xfrm>
          <a:prstGeom prst="rect">
            <a:avLst/>
          </a:prstGeom>
          <a:noFill/>
          <a:ln/>
        </p:spPr>
        <p:txBody>
          <a:bodyPr wrap="square" lIns="45720" tIns="91440" rIns="91440" bIns="45720" rtlCol="0" anchor="ctr"/>
          <a:lstStyle/>
          <a:p>
            <a:pPr>
              <a:lnSpc>
                <a:spcPct val="100000"/>
              </a:lnSpc>
            </a:pPr>
            <a:endParaRPr lang="en-US" sz="1600" dirty="0"/>
          </a:p>
        </p:txBody>
      </p:sp>
      <p:pic>
        <p:nvPicPr>
          <p:cNvPr id="16" name="Image 0" descr="https://kimi-img.moonshot.cn/pub/slides/slides_tmpl/image/25-09-02-14:45:43-d2r955pe3tpg8rchus00.png"/>
          <p:cNvPicPr>
            <a:picLocks noChangeAspect="1"/>
          </p:cNvPicPr>
          <p:nvPr/>
        </p:nvPicPr>
        <p:blipFill>
          <a:blip r:embed="rId3"/>
          <a:stretch>
            <a:fillRect/>
          </a:stretch>
        </p:blipFill>
        <p:spPr>
          <a:xfrm>
            <a:off x="488315" y="5139690"/>
            <a:ext cx="3737610" cy="1330325"/>
          </a:xfrm>
          <a:prstGeom prst="rect">
            <a:avLst/>
          </a:prstGeom>
        </p:spPr>
      </p:pic>
      <p:pic>
        <p:nvPicPr>
          <p:cNvPr id="17" name="Image 1" descr="https://kimi-img.moonshot.cn/pub/slides/slides_tmpl/image/25-09-02-14:45:43-d2r955pe3tpg8rchurv0.png"/>
          <p:cNvPicPr>
            <a:picLocks noChangeAspect="1"/>
          </p:cNvPicPr>
          <p:nvPr/>
        </p:nvPicPr>
        <p:blipFill>
          <a:blip r:embed="rId4"/>
          <a:stretch>
            <a:fillRect/>
          </a:stretch>
        </p:blipFill>
        <p:spPr>
          <a:xfrm>
            <a:off x="607060" y="2616835"/>
            <a:ext cx="1679575" cy="445770"/>
          </a:xfrm>
          <a:prstGeom prst="rect">
            <a:avLst/>
          </a:prstGeom>
        </p:spPr>
      </p:pic>
      <p:sp>
        <p:nvSpPr>
          <p:cNvPr id="18" name="Text 14"/>
          <p:cNvSpPr/>
          <p:nvPr/>
        </p:nvSpPr>
        <p:spPr>
          <a:xfrm>
            <a:off x="563880" y="1550670"/>
            <a:ext cx="4660265" cy="1005284"/>
          </a:xfrm>
          <a:prstGeom prst="rect">
            <a:avLst/>
          </a:prstGeom>
          <a:noFill/>
          <a:ln/>
        </p:spPr>
        <p:txBody>
          <a:bodyPr wrap="square" lIns="0" tIns="0" rIns="0" bIns="0" rtlCol="0" anchor="t">
            <a:spAutoFit/>
          </a:bodyPr>
          <a:lstStyle/>
          <a:p>
            <a:pPr>
              <a:lnSpc>
                <a:spcPct val="100000"/>
              </a:lnSpc>
            </a:pPr>
            <a:r>
              <a:rPr lang="en-US" sz="6000" b="1" dirty="0">
                <a:solidFill>
                  <a:srgbClr val="000000"/>
                </a:solidFill>
                <a:latin typeface="苹方-简" pitchFamily="34" charset="0"/>
                <a:ea typeface="苹方-简" pitchFamily="34" charset="-122"/>
                <a:cs typeface="苹方-简" pitchFamily="34" charset="-120"/>
              </a:rPr>
              <a:t>CONTENTS</a:t>
            </a:r>
            <a:endParaRPr lang="en-US" sz="1600" dirty="0"/>
          </a:p>
        </p:txBody>
      </p:sp>
      <p:sp>
        <p:nvSpPr>
          <p:cNvPr id="19" name="Text 15"/>
          <p:cNvSpPr/>
          <p:nvPr/>
        </p:nvSpPr>
        <p:spPr>
          <a:xfrm>
            <a:off x="7500620" y="669290"/>
            <a:ext cx="4181475" cy="871855"/>
          </a:xfrm>
          <a:prstGeom prst="rect">
            <a:avLst/>
          </a:prstGeom>
          <a:noFill/>
          <a:ln/>
        </p:spPr>
        <p:txBody>
          <a:bodyPr wrap="square" lIns="0" tIns="0" rIns="0" bIns="0" rtlCol="0" anchor="t"/>
          <a:lstStyle/>
          <a:p>
            <a:pPr>
              <a:lnSpc>
                <a:spcPct val="130000"/>
              </a:lnSpc>
            </a:pPr>
            <a:r>
              <a:rPr lang="en-US" sz="2400" dirty="0">
                <a:solidFill>
                  <a:srgbClr val="000000"/>
                </a:solidFill>
                <a:latin typeface="苹方-简" pitchFamily="34" charset="0"/>
                <a:ea typeface="苹方-简" pitchFamily="34" charset="-122"/>
                <a:cs typeface="苹方-简" pitchFamily="34" charset="-120"/>
              </a:rPr>
              <a:t>AI &amp; the Writer</a:t>
            </a:r>
            <a:endParaRPr lang="en-US" sz="1600" dirty="0"/>
          </a:p>
        </p:txBody>
      </p:sp>
      <p:sp>
        <p:nvSpPr>
          <p:cNvPr id="20" name="Text 16"/>
          <p:cNvSpPr/>
          <p:nvPr/>
        </p:nvSpPr>
        <p:spPr>
          <a:xfrm>
            <a:off x="7500620" y="2377440"/>
            <a:ext cx="4181475" cy="725805"/>
          </a:xfrm>
          <a:prstGeom prst="rect">
            <a:avLst/>
          </a:prstGeom>
          <a:noFill/>
          <a:ln/>
        </p:spPr>
        <p:txBody>
          <a:bodyPr wrap="square" lIns="0" tIns="0" rIns="0" bIns="0" rtlCol="0" anchor="t"/>
          <a:lstStyle/>
          <a:p>
            <a:pPr>
              <a:lnSpc>
                <a:spcPct val="130000"/>
              </a:lnSpc>
            </a:pPr>
            <a:r>
              <a:rPr lang="en-US" sz="2400" dirty="0">
                <a:solidFill>
                  <a:srgbClr val="000000"/>
                </a:solidFill>
                <a:latin typeface="苹方-简" pitchFamily="34" charset="0"/>
                <a:ea typeface="苹方-简" pitchFamily="34" charset="-122"/>
                <a:cs typeface="苹方-简" pitchFamily="34" charset="-120"/>
              </a:rPr>
              <a:t>Ideation &amp; Research</a:t>
            </a:r>
            <a:endParaRPr lang="en-US" sz="1600" dirty="0"/>
          </a:p>
        </p:txBody>
      </p:sp>
      <p:sp>
        <p:nvSpPr>
          <p:cNvPr id="21" name="Text 17"/>
          <p:cNvSpPr/>
          <p:nvPr/>
        </p:nvSpPr>
        <p:spPr>
          <a:xfrm>
            <a:off x="7500620" y="4095750"/>
            <a:ext cx="4181475" cy="694690"/>
          </a:xfrm>
          <a:prstGeom prst="rect">
            <a:avLst/>
          </a:prstGeom>
          <a:noFill/>
          <a:ln/>
        </p:spPr>
        <p:txBody>
          <a:bodyPr wrap="square" lIns="0" tIns="0" rIns="0" bIns="0" rtlCol="0" anchor="t"/>
          <a:lstStyle/>
          <a:p>
            <a:pPr>
              <a:lnSpc>
                <a:spcPct val="130000"/>
              </a:lnSpc>
            </a:pPr>
            <a:r>
              <a:rPr lang="en-US" sz="2400" dirty="0">
                <a:solidFill>
                  <a:srgbClr val="FFFFFF"/>
                </a:solidFill>
                <a:latin typeface="苹方-简" pitchFamily="34" charset="0"/>
                <a:ea typeface="苹方-简" pitchFamily="34" charset="-122"/>
                <a:cs typeface="苹方-简" pitchFamily="34" charset="-120"/>
              </a:rPr>
              <a:t>Drafting &amp; Editing</a:t>
            </a:r>
            <a:endParaRPr lang="en-US" sz="1600" dirty="0"/>
          </a:p>
        </p:txBody>
      </p:sp>
      <p:sp>
        <p:nvSpPr>
          <p:cNvPr id="22" name="Text 18"/>
          <p:cNvSpPr/>
          <p:nvPr/>
        </p:nvSpPr>
        <p:spPr>
          <a:xfrm>
            <a:off x="7500620" y="5793740"/>
            <a:ext cx="4181475" cy="725805"/>
          </a:xfrm>
          <a:prstGeom prst="rect">
            <a:avLst/>
          </a:prstGeom>
          <a:noFill/>
          <a:ln/>
        </p:spPr>
        <p:txBody>
          <a:bodyPr wrap="square" lIns="0" tIns="0" rIns="0" bIns="0" rtlCol="0" anchor="t"/>
          <a:lstStyle/>
          <a:p>
            <a:pPr>
              <a:lnSpc>
                <a:spcPct val="130000"/>
              </a:lnSpc>
            </a:pPr>
            <a:r>
              <a:rPr lang="en-US" sz="2400" dirty="0">
                <a:solidFill>
                  <a:srgbClr val="FFFFFF"/>
                </a:solidFill>
                <a:latin typeface="苹方-简" pitchFamily="34" charset="0"/>
                <a:ea typeface="苹方-简" pitchFamily="34" charset="-122"/>
                <a:cs typeface="苹方-简" pitchFamily="34" charset="-120"/>
              </a:rPr>
              <a:t>Productivity &amp; Planning</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9F4DF"/>
        </a:solidFill>
        <a:effectLst/>
      </p:bgPr>
    </p:bg>
    <p:spTree>
      <p:nvGrpSpPr>
        <p:cNvPr id="1" name=""/>
        <p:cNvGrpSpPr/>
        <p:nvPr/>
      </p:nvGrpSpPr>
      <p:grpSpPr>
        <a:xfrm>
          <a:off x="0" y="0"/>
          <a:ext cx="0" cy="0"/>
          <a:chOff x="0" y="0"/>
          <a:chExt cx="0" cy="0"/>
        </a:xfrm>
      </p:grpSpPr>
      <p:sp>
        <p:nvSpPr>
          <p:cNvPr id="2" name="Text 0"/>
          <p:cNvSpPr/>
          <p:nvPr/>
        </p:nvSpPr>
        <p:spPr>
          <a:xfrm>
            <a:off x="438150" y="728980"/>
            <a:ext cx="10868025" cy="965200"/>
          </a:xfrm>
          <a:prstGeom prst="rect">
            <a:avLst/>
          </a:prstGeom>
          <a:noFill/>
          <a:ln/>
        </p:spPr>
        <p:txBody>
          <a:bodyPr wrap="square" lIns="0" tIns="0" rIns="0" bIns="0" rtlCol="0" anchor="t"/>
          <a:lstStyle/>
          <a:p>
            <a:pPr>
              <a:lnSpc>
                <a:spcPct val="100000"/>
              </a:lnSpc>
            </a:pPr>
            <a:r>
              <a:rPr lang="en-US" sz="3600" dirty="0">
                <a:solidFill>
                  <a:srgbClr val="7F27FF"/>
                </a:solidFill>
                <a:latin typeface="MiSans" pitchFamily="34" charset="0"/>
                <a:ea typeface="MiSans" pitchFamily="34" charset="-122"/>
                <a:cs typeface="MiSans" pitchFamily="34" charset="-120"/>
              </a:rPr>
              <a:t>Case 2: Build a Fictional Kingdom</a:t>
            </a:r>
            <a:endParaRPr lang="en-US" sz="1600" dirty="0"/>
          </a:p>
        </p:txBody>
      </p:sp>
      <p:pic>
        <p:nvPicPr>
          <p:cNvPr id="3" name="Image 0" descr="https://kimi-img.moonshot.cn/pub/slides/slides_tmpl/image/25-09-02-14:45:46-d2r956he3tpg8rchus8g.png"/>
          <p:cNvPicPr>
            <a:picLocks noChangeAspect="1"/>
          </p:cNvPicPr>
          <p:nvPr/>
        </p:nvPicPr>
        <p:blipFill>
          <a:blip r:embed="rId3"/>
          <a:stretch>
            <a:fillRect/>
          </a:stretch>
        </p:blipFill>
        <p:spPr>
          <a:xfrm>
            <a:off x="6530975" y="2432050"/>
            <a:ext cx="4949825" cy="3874770"/>
          </a:xfrm>
          <a:prstGeom prst="rect">
            <a:avLst/>
          </a:prstGeom>
        </p:spPr>
      </p:pic>
      <p:pic>
        <p:nvPicPr>
          <p:cNvPr id="4" name="Image 1" descr="https://kimi-img.moonshot.cn/pub/slides/slides_tmpl/image/25-09-02-14:45:43-d2r955pe3tpg8rchurv0.png"/>
          <p:cNvPicPr>
            <a:picLocks noChangeAspect="1"/>
          </p:cNvPicPr>
          <p:nvPr/>
        </p:nvPicPr>
        <p:blipFill>
          <a:blip r:embed="rId4"/>
          <a:stretch>
            <a:fillRect/>
          </a:stretch>
        </p:blipFill>
        <p:spPr>
          <a:xfrm>
            <a:off x="9884410" y="553085"/>
            <a:ext cx="1679575" cy="445770"/>
          </a:xfrm>
          <a:prstGeom prst="rect">
            <a:avLst/>
          </a:prstGeom>
        </p:spPr>
      </p:pic>
      <p:sp>
        <p:nvSpPr>
          <p:cNvPr id="5" name="Text 1"/>
          <p:cNvSpPr/>
          <p:nvPr/>
        </p:nvSpPr>
        <p:spPr>
          <a:xfrm>
            <a:off x="438785" y="1533525"/>
            <a:ext cx="4912995" cy="609600"/>
          </a:xfrm>
          <a:prstGeom prst="rect">
            <a:avLst/>
          </a:prstGeom>
          <a:noFill/>
          <a:ln/>
        </p:spPr>
        <p:txBody>
          <a:bodyPr wrap="square" lIns="0" tIns="0" rIns="0" bIns="0" rtlCol="0" anchor="b"/>
          <a:lstStyle/>
          <a:p>
            <a:pPr>
              <a:lnSpc>
                <a:spcPct val="120000"/>
              </a:lnSpc>
            </a:pPr>
            <a:r>
              <a:rPr lang="en-US" sz="2400" dirty="0">
                <a:solidFill>
                  <a:srgbClr val="9F70FD"/>
                </a:solidFill>
                <a:latin typeface="苹方-简" pitchFamily="34" charset="0"/>
                <a:ea typeface="苹方-简" pitchFamily="34" charset="-122"/>
                <a:cs typeface="苹方-简" pitchFamily="34" charset="-120"/>
              </a:rPr>
              <a:t>Research Extraction</a:t>
            </a:r>
            <a:endParaRPr lang="en-US" sz="1600" dirty="0"/>
          </a:p>
        </p:txBody>
      </p:sp>
      <p:sp>
        <p:nvSpPr>
          <p:cNvPr id="6" name="Text 2"/>
          <p:cNvSpPr/>
          <p:nvPr/>
        </p:nvSpPr>
        <p:spPr>
          <a:xfrm>
            <a:off x="438785" y="2142490"/>
            <a:ext cx="5995035" cy="1426567"/>
          </a:xfrm>
          <a:prstGeom prst="rect">
            <a:avLst/>
          </a:prstGeom>
          <a:noFill/>
          <a:ln/>
        </p:spPr>
        <p:txBody>
          <a:bodyPr wrap="square" lIns="0" tIns="0" rIns="0" bIns="0" rtlCol="0" anchor="t">
            <a:spAutoFit/>
          </a:bodyPr>
          <a:lstStyle/>
          <a:p>
            <a:pPr>
              <a:lnSpc>
                <a:spcPct val="130000"/>
              </a:lnSpc>
            </a:pPr>
            <a:r>
              <a:rPr lang="en-US" sz="1800" dirty="0">
                <a:solidFill>
                  <a:srgbClr val="000000"/>
                </a:solidFill>
                <a:latin typeface="苹方-简" pitchFamily="34" charset="0"/>
                <a:ea typeface="苹方-简" pitchFamily="34" charset="-122"/>
                <a:cs typeface="苹方-简" pitchFamily="34" charset="-120"/>
              </a:rPr>
              <a:t>Feed source articles into Perplexity or Notion AI to extract political and cultural details. This accelerates the research process and provides a solid foundation for worldbuilding.</a:t>
            </a:r>
            <a:endParaRPr lang="en-US" sz="1600" dirty="0"/>
          </a:p>
        </p:txBody>
      </p:sp>
      <p:sp>
        <p:nvSpPr>
          <p:cNvPr id="7" name="Text 3"/>
          <p:cNvSpPr/>
          <p:nvPr/>
        </p:nvSpPr>
        <p:spPr>
          <a:xfrm>
            <a:off x="438785" y="3950970"/>
            <a:ext cx="4832350" cy="609600"/>
          </a:xfrm>
          <a:prstGeom prst="rect">
            <a:avLst/>
          </a:prstGeom>
          <a:noFill/>
          <a:ln/>
        </p:spPr>
        <p:txBody>
          <a:bodyPr wrap="square" lIns="0" tIns="0" rIns="0" bIns="0" rtlCol="0" anchor="b"/>
          <a:lstStyle/>
          <a:p>
            <a:pPr>
              <a:lnSpc>
                <a:spcPct val="120000"/>
              </a:lnSpc>
            </a:pPr>
            <a:r>
              <a:rPr lang="en-US" sz="2400" dirty="0">
                <a:solidFill>
                  <a:srgbClr val="9F70FD"/>
                </a:solidFill>
                <a:latin typeface="苹方-简" pitchFamily="34" charset="0"/>
                <a:ea typeface="苹方-简" pitchFamily="34" charset="-122"/>
                <a:cs typeface="苹方-简" pitchFamily="34" charset="-120"/>
              </a:rPr>
              <a:t>Worldbuilding Automation</a:t>
            </a:r>
            <a:endParaRPr lang="en-US" sz="1600" dirty="0"/>
          </a:p>
        </p:txBody>
      </p:sp>
      <p:sp>
        <p:nvSpPr>
          <p:cNvPr id="8" name="Text 4"/>
          <p:cNvSpPr/>
          <p:nvPr/>
        </p:nvSpPr>
        <p:spPr>
          <a:xfrm>
            <a:off x="438785" y="4671695"/>
            <a:ext cx="5996305" cy="1426567"/>
          </a:xfrm>
          <a:prstGeom prst="rect">
            <a:avLst/>
          </a:prstGeom>
          <a:noFill/>
          <a:ln/>
        </p:spPr>
        <p:txBody>
          <a:bodyPr wrap="square" lIns="0" tIns="0" rIns="0" bIns="0" rtlCol="0" anchor="t">
            <a:spAutoFit/>
          </a:bodyPr>
          <a:lstStyle/>
          <a:p>
            <a:pPr>
              <a:lnSpc>
                <a:spcPct val="130000"/>
              </a:lnSpc>
            </a:pPr>
            <a:r>
              <a:rPr lang="en-US" sz="1800" dirty="0">
                <a:solidFill>
                  <a:srgbClr val="000000"/>
                </a:solidFill>
                <a:latin typeface="苹方-简" pitchFamily="34" charset="0"/>
                <a:ea typeface="苹方-简" pitchFamily="34" charset="-122"/>
                <a:cs typeface="苹方-简" pitchFamily="34" charset="-120"/>
              </a:rPr>
              <a:t>Use WorldAnvil to auto-generate hierarchy diagrams and festival ideas. This streamlines complex worldbuilding tasks, ensuring consistency and creativity.</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9F4DF"/>
        </a:solidFill>
        <a:effectLst/>
      </p:bgPr>
    </p:bg>
    <p:spTree>
      <p:nvGrpSpPr>
        <p:cNvPr id="1" name=""/>
        <p:cNvGrpSpPr/>
        <p:nvPr/>
      </p:nvGrpSpPr>
      <p:grpSpPr>
        <a:xfrm>
          <a:off x="0" y="0"/>
          <a:ext cx="0" cy="0"/>
          <a:chOff x="0" y="0"/>
          <a:chExt cx="0" cy="0"/>
        </a:xfrm>
      </p:grpSpPr>
      <p:sp>
        <p:nvSpPr>
          <p:cNvPr id="2" name="Shape 0"/>
          <p:cNvSpPr/>
          <p:nvPr/>
        </p:nvSpPr>
        <p:spPr>
          <a:xfrm rot="10800000">
            <a:off x="-635" y="0"/>
            <a:ext cx="8397240" cy="6858635"/>
          </a:xfrm>
          <a:prstGeom prst="roundRect">
            <a:avLst>
              <a:gd name="adj" fmla="val 0"/>
            </a:avLst>
          </a:prstGeom>
          <a:solidFill>
            <a:srgbClr val="BDF613">
              <a:alpha val="50196"/>
            </a:srgbClr>
          </a:solidFill>
          <a:ln/>
        </p:spPr>
      </p:sp>
      <p:sp>
        <p:nvSpPr>
          <p:cNvPr id="3" name="Text 1"/>
          <p:cNvSpPr/>
          <p:nvPr/>
        </p:nvSpPr>
        <p:spPr>
          <a:xfrm rot="10800000">
            <a:off x="-635" y="0"/>
            <a:ext cx="8397240" cy="6858635"/>
          </a:xfrm>
          <a:prstGeom prst="rect">
            <a:avLst/>
          </a:prstGeom>
          <a:noFill/>
          <a:ln/>
        </p:spPr>
        <p:txBody>
          <a:bodyPr wrap="square" lIns="0" tIns="0" rIns="0" bIns="0" rtlCol="0" anchor="t"/>
          <a:lstStyle/>
          <a:p>
            <a:pPr>
              <a:lnSpc>
                <a:spcPct val="100000"/>
              </a:lnSpc>
            </a:pPr>
            <a:endParaRPr lang="en-US" sz="1600" dirty="0"/>
          </a:p>
        </p:txBody>
      </p:sp>
      <p:sp>
        <p:nvSpPr>
          <p:cNvPr id="4" name="Text 2"/>
          <p:cNvSpPr/>
          <p:nvPr/>
        </p:nvSpPr>
        <p:spPr>
          <a:xfrm>
            <a:off x="138430" y="478155"/>
            <a:ext cx="9279255" cy="1307465"/>
          </a:xfrm>
          <a:prstGeom prst="rect">
            <a:avLst/>
          </a:prstGeom>
          <a:noFill/>
          <a:ln/>
        </p:spPr>
        <p:txBody>
          <a:bodyPr wrap="square" lIns="0" tIns="0" rIns="0" bIns="0" rtlCol="0" anchor="t"/>
          <a:lstStyle/>
          <a:p>
            <a:pPr>
              <a:lnSpc>
                <a:spcPct val="100000"/>
              </a:lnSpc>
            </a:pPr>
            <a:r>
              <a:rPr lang="en-US" sz="3600" dirty="0">
                <a:solidFill>
                  <a:srgbClr val="7F27FF"/>
                </a:solidFill>
                <a:latin typeface="苹方-简" pitchFamily="34" charset="0"/>
                <a:ea typeface="苹方-简" pitchFamily="34" charset="-122"/>
                <a:cs typeface="苹方-简" pitchFamily="34" charset="-120"/>
              </a:rPr>
              <a:t>Case 3: Rewrite for Clarity &amp; Flow</a:t>
            </a:r>
            <a:endParaRPr lang="en-US" sz="1600" dirty="0"/>
          </a:p>
        </p:txBody>
      </p:sp>
      <p:pic>
        <p:nvPicPr>
          <p:cNvPr id="5" name="Image 0" descr="https://kimi-img.moonshot.cn/pub/slides/slides_tmpl/image/25-09-02-14:45:46-d2r956he3tpg8rchus90.png"/>
          <p:cNvPicPr>
            <a:picLocks noChangeAspect="1"/>
          </p:cNvPicPr>
          <p:nvPr/>
        </p:nvPicPr>
        <p:blipFill>
          <a:blip r:embed="rId3"/>
          <a:stretch>
            <a:fillRect/>
          </a:stretch>
        </p:blipFill>
        <p:spPr>
          <a:xfrm>
            <a:off x="5182235" y="635"/>
            <a:ext cx="7783830" cy="6858000"/>
          </a:xfrm>
          <a:prstGeom prst="rect">
            <a:avLst/>
          </a:prstGeom>
        </p:spPr>
      </p:pic>
      <p:sp>
        <p:nvSpPr>
          <p:cNvPr id="6" name="Text 3"/>
          <p:cNvSpPr/>
          <p:nvPr/>
        </p:nvSpPr>
        <p:spPr>
          <a:xfrm>
            <a:off x="138430" y="1664335"/>
            <a:ext cx="6243320" cy="859155"/>
          </a:xfrm>
          <a:prstGeom prst="rect">
            <a:avLst/>
          </a:prstGeom>
          <a:noFill/>
          <a:ln/>
        </p:spPr>
        <p:txBody>
          <a:bodyPr wrap="square" lIns="0" tIns="0" rIns="0" bIns="0" rtlCol="0" anchor="t"/>
          <a:lstStyle/>
          <a:p>
            <a:pPr>
              <a:lnSpc>
                <a:spcPct val="120000"/>
              </a:lnSpc>
            </a:pPr>
            <a:r>
              <a:rPr lang="en-US" sz="2400" dirty="0">
                <a:solidFill>
                  <a:srgbClr val="9F70FD"/>
                </a:solidFill>
                <a:latin typeface="苹方-简" pitchFamily="34" charset="0"/>
                <a:ea typeface="苹方-简" pitchFamily="34" charset="-122"/>
                <a:cs typeface="苹方-简" pitchFamily="34" charset="-120"/>
              </a:rPr>
              <a:t>Line Editing</a:t>
            </a:r>
            <a:endParaRPr lang="en-US" sz="1600" dirty="0"/>
          </a:p>
        </p:txBody>
      </p:sp>
      <p:sp>
        <p:nvSpPr>
          <p:cNvPr id="7" name="Text 4"/>
          <p:cNvSpPr/>
          <p:nvPr/>
        </p:nvSpPr>
        <p:spPr>
          <a:xfrm>
            <a:off x="138430" y="2332990"/>
            <a:ext cx="7087235" cy="1069975"/>
          </a:xfrm>
          <a:prstGeom prst="rect">
            <a:avLst/>
          </a:prstGeom>
          <a:noFill/>
          <a:ln/>
        </p:spPr>
        <p:txBody>
          <a:bodyPr wrap="square" lIns="0" tIns="0" rIns="0" bIns="0" rtlCol="0" anchor="t">
            <a:spAutoFit/>
          </a:bodyPr>
          <a:lstStyle/>
          <a:p>
            <a:pPr algn="just">
              <a:lnSpc>
                <a:spcPct val="130000"/>
              </a:lnSpc>
            </a:pPr>
            <a:r>
              <a:rPr lang="en-US" sz="1800" dirty="0">
                <a:solidFill>
                  <a:srgbClr val="000000"/>
                </a:solidFill>
                <a:latin typeface="苹方-简" pitchFamily="34" charset="0"/>
                <a:ea typeface="苹方-简" pitchFamily="34" charset="-122"/>
                <a:cs typeface="苹方-简" pitchFamily="34" charset="-120"/>
              </a:rPr>
              <a:t>Run an overwritten chapter through Grammarly or ProWritingAid for line edits. This helps identify and correct grammatical errors and improve clarity.</a:t>
            </a:r>
            <a:endParaRPr lang="en-US" sz="1600" dirty="0"/>
          </a:p>
        </p:txBody>
      </p:sp>
      <p:sp>
        <p:nvSpPr>
          <p:cNvPr id="8" name="Text 5"/>
          <p:cNvSpPr/>
          <p:nvPr/>
        </p:nvSpPr>
        <p:spPr>
          <a:xfrm>
            <a:off x="138430" y="4036060"/>
            <a:ext cx="6245860" cy="859155"/>
          </a:xfrm>
          <a:prstGeom prst="rect">
            <a:avLst/>
          </a:prstGeom>
          <a:noFill/>
          <a:ln/>
        </p:spPr>
        <p:txBody>
          <a:bodyPr wrap="square" lIns="0" tIns="0" rIns="0" bIns="0" rtlCol="0" anchor="t"/>
          <a:lstStyle/>
          <a:p>
            <a:pPr>
              <a:lnSpc>
                <a:spcPct val="120000"/>
              </a:lnSpc>
            </a:pPr>
            <a:r>
              <a:rPr lang="en-US" sz="2400" dirty="0">
                <a:solidFill>
                  <a:srgbClr val="9F70FD"/>
                </a:solidFill>
                <a:latin typeface="苹方-简" pitchFamily="34" charset="0"/>
                <a:ea typeface="苹方-简" pitchFamily="34" charset="-122"/>
                <a:cs typeface="苹方-简" pitchFamily="34" charset="-120"/>
              </a:rPr>
              <a:t>Pacing and Tone Adjustment</a:t>
            </a:r>
            <a:endParaRPr lang="en-US" sz="1600" dirty="0"/>
          </a:p>
        </p:txBody>
      </p:sp>
      <p:sp>
        <p:nvSpPr>
          <p:cNvPr id="9" name="Text 6"/>
          <p:cNvSpPr/>
          <p:nvPr/>
        </p:nvSpPr>
        <p:spPr>
          <a:xfrm>
            <a:off x="138430" y="4657090"/>
            <a:ext cx="5974080" cy="1069975"/>
          </a:xfrm>
          <a:prstGeom prst="rect">
            <a:avLst/>
          </a:prstGeom>
          <a:noFill/>
          <a:ln/>
        </p:spPr>
        <p:txBody>
          <a:bodyPr wrap="square" lIns="0" tIns="0" rIns="0" bIns="0" rtlCol="0" anchor="t">
            <a:spAutoFit/>
          </a:bodyPr>
          <a:lstStyle/>
          <a:p>
            <a:pPr algn="just">
              <a:lnSpc>
                <a:spcPct val="130000"/>
              </a:lnSpc>
            </a:pPr>
            <a:r>
              <a:rPr lang="en-US" sz="1800" dirty="0">
                <a:solidFill>
                  <a:srgbClr val="000000"/>
                </a:solidFill>
                <a:latin typeface="苹方-简" pitchFamily="34" charset="0"/>
                <a:ea typeface="苹方-简" pitchFamily="34" charset="-122"/>
                <a:cs typeface="苹方-简" pitchFamily="34" charset="-120"/>
              </a:rPr>
              <a:t>Use ChatGPT to adjust pacing and tone, ensuring the narrative flows smoothly. This helps writers refine their prose and enhance readability.</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9F4DF"/>
        </a:solidFill>
        <a:effectLst/>
      </p:bgPr>
    </p:bg>
    <p:spTree>
      <p:nvGrpSpPr>
        <p:cNvPr id="1" name=""/>
        <p:cNvGrpSpPr/>
        <p:nvPr/>
      </p:nvGrpSpPr>
      <p:grpSpPr>
        <a:xfrm>
          <a:off x="0" y="0"/>
          <a:ext cx="0" cy="0"/>
          <a:chOff x="0" y="0"/>
          <a:chExt cx="0" cy="0"/>
        </a:xfrm>
      </p:grpSpPr>
      <p:sp>
        <p:nvSpPr>
          <p:cNvPr id="2" name="Text 0"/>
          <p:cNvSpPr/>
          <p:nvPr/>
        </p:nvSpPr>
        <p:spPr>
          <a:xfrm>
            <a:off x="189230" y="3585210"/>
            <a:ext cx="3952875" cy="1865630"/>
          </a:xfrm>
          <a:prstGeom prst="rect">
            <a:avLst/>
          </a:prstGeom>
          <a:noFill/>
          <a:ln/>
        </p:spPr>
        <p:txBody>
          <a:bodyPr wrap="square" lIns="91440" tIns="45720" rIns="91440" bIns="45720" rtlCol="0" anchor="t"/>
          <a:lstStyle/>
          <a:p>
            <a:pPr>
              <a:lnSpc>
                <a:spcPct val="100000"/>
              </a:lnSpc>
            </a:pPr>
            <a:r>
              <a:rPr lang="en-US" sz="3200" dirty="0">
                <a:solidFill>
                  <a:srgbClr val="7F27FF"/>
                </a:solidFill>
                <a:latin typeface="MiSans" pitchFamily="34" charset="0"/>
                <a:ea typeface="MiSans" pitchFamily="34" charset="-122"/>
                <a:cs typeface="MiSans" pitchFamily="34" charset="-120"/>
              </a:rPr>
              <a:t>When NOT to Deploy AI</a:t>
            </a:r>
            <a:endParaRPr lang="en-US" sz="1600" dirty="0"/>
          </a:p>
        </p:txBody>
      </p:sp>
      <p:pic>
        <p:nvPicPr>
          <p:cNvPr id="3" name="Image 0" descr="https://kimi-img.moonshot.cn/pub/slides/slides_tmpl/image/25-09-02-14:45:46-d2r956he3tpg8rchus9g.jpeg"/>
          <p:cNvPicPr>
            <a:picLocks noChangeAspect="1"/>
          </p:cNvPicPr>
          <p:nvPr/>
        </p:nvPicPr>
        <p:blipFill>
          <a:blip r:embed="rId3"/>
          <a:srcRect t="21877" b="36145"/>
          <a:stretch/>
        </p:blipFill>
        <p:spPr>
          <a:xfrm>
            <a:off x="0" y="-22225"/>
            <a:ext cx="12192000" cy="2193290"/>
          </a:xfrm>
          <a:prstGeom prst="rect">
            <a:avLst/>
          </a:prstGeom>
        </p:spPr>
      </p:pic>
      <p:sp>
        <p:nvSpPr>
          <p:cNvPr id="4" name="Text 1"/>
          <p:cNvSpPr/>
          <p:nvPr/>
        </p:nvSpPr>
        <p:spPr>
          <a:xfrm>
            <a:off x="4314825" y="2564765"/>
            <a:ext cx="1831340" cy="1751330"/>
          </a:xfrm>
          <a:prstGeom prst="rect">
            <a:avLst/>
          </a:prstGeom>
          <a:noFill/>
          <a:ln/>
        </p:spPr>
        <p:txBody>
          <a:bodyPr wrap="square" lIns="91440" tIns="45720" rIns="91440" bIns="45720" rtlCol="0" anchor="t"/>
          <a:lstStyle/>
          <a:p>
            <a:pPr>
              <a:lnSpc>
                <a:spcPct val="120000"/>
              </a:lnSpc>
            </a:pPr>
            <a:r>
              <a:rPr lang="en-US" sz="2400" dirty="0">
                <a:solidFill>
                  <a:srgbClr val="9F70FD"/>
                </a:solidFill>
                <a:latin typeface="MiSans" pitchFamily="34" charset="0"/>
                <a:ea typeface="MiSans" pitchFamily="34" charset="-122"/>
                <a:cs typeface="MiSans" pitchFamily="34" charset="-120"/>
              </a:rPr>
              <a:t>Personal Scenes</a:t>
            </a:r>
            <a:endParaRPr lang="en-US" sz="1600" dirty="0"/>
          </a:p>
        </p:txBody>
      </p:sp>
      <p:sp>
        <p:nvSpPr>
          <p:cNvPr id="5" name="Shape 2"/>
          <p:cNvSpPr/>
          <p:nvPr/>
        </p:nvSpPr>
        <p:spPr>
          <a:xfrm>
            <a:off x="6145530" y="2575560"/>
            <a:ext cx="5584190" cy="1751330"/>
          </a:xfrm>
          <a:prstGeom prst="rect">
            <a:avLst/>
          </a:prstGeom>
          <a:solidFill>
            <a:srgbClr val="000000">
              <a:alpha val="0"/>
            </a:srgbClr>
          </a:solidFill>
          <a:ln/>
        </p:spPr>
      </p:sp>
      <p:sp>
        <p:nvSpPr>
          <p:cNvPr id="6" name="Text 3"/>
          <p:cNvSpPr/>
          <p:nvPr/>
        </p:nvSpPr>
        <p:spPr>
          <a:xfrm>
            <a:off x="6145530" y="2575560"/>
            <a:ext cx="5584190" cy="1751330"/>
          </a:xfrm>
          <a:prstGeom prst="rect">
            <a:avLst/>
          </a:prstGeom>
          <a:noFill/>
          <a:ln/>
        </p:spPr>
        <p:txBody>
          <a:bodyPr wrap="square" lIns="45720" tIns="91440" rIns="91440" bIns="45720" rtlCol="0" anchor="t"/>
          <a:lstStyle/>
          <a:p>
            <a:pPr>
              <a:lnSpc>
                <a:spcPct val="130000"/>
              </a:lnSpc>
            </a:pPr>
            <a:r>
              <a:rPr lang="en-US" sz="1800" dirty="0">
                <a:solidFill>
                  <a:srgbClr val="000000"/>
                </a:solidFill>
                <a:latin typeface="MiSans" pitchFamily="34" charset="0"/>
                <a:ea typeface="MiSans" pitchFamily="34" charset="-122"/>
                <a:cs typeface="MiSans" pitchFamily="34" charset="-120"/>
              </a:rPr>
              <a:t>Avoid using AI for deeply personal memoir scenes where emotional authenticity is crucial. These moments require a human touch to convey genuine emotions.</a:t>
            </a:r>
            <a:endParaRPr lang="en-US" sz="1600" dirty="0"/>
          </a:p>
        </p:txBody>
      </p:sp>
      <p:sp>
        <p:nvSpPr>
          <p:cNvPr id="7" name="Text 4"/>
          <p:cNvSpPr/>
          <p:nvPr/>
        </p:nvSpPr>
        <p:spPr>
          <a:xfrm>
            <a:off x="4314825" y="4512310"/>
            <a:ext cx="1831340" cy="1751330"/>
          </a:xfrm>
          <a:prstGeom prst="rect">
            <a:avLst/>
          </a:prstGeom>
          <a:noFill/>
          <a:ln/>
        </p:spPr>
        <p:txBody>
          <a:bodyPr wrap="square" lIns="91440" tIns="45720" rIns="91440" bIns="45720" rtlCol="0" anchor="t"/>
          <a:lstStyle/>
          <a:p>
            <a:pPr>
              <a:lnSpc>
                <a:spcPct val="120000"/>
              </a:lnSpc>
            </a:pPr>
            <a:r>
              <a:rPr lang="en-US" sz="2400" dirty="0">
                <a:solidFill>
                  <a:srgbClr val="9F70FD"/>
                </a:solidFill>
                <a:latin typeface="MiSans" pitchFamily="34" charset="0"/>
                <a:ea typeface="MiSans" pitchFamily="34" charset="-122"/>
                <a:cs typeface="MiSans" pitchFamily="34" charset="-120"/>
              </a:rPr>
              <a:t>Ethical Considerations</a:t>
            </a:r>
            <a:endParaRPr lang="en-US" sz="1600" dirty="0"/>
          </a:p>
        </p:txBody>
      </p:sp>
      <p:sp>
        <p:nvSpPr>
          <p:cNvPr id="8" name="Shape 5"/>
          <p:cNvSpPr/>
          <p:nvPr/>
        </p:nvSpPr>
        <p:spPr>
          <a:xfrm>
            <a:off x="6145530" y="4523105"/>
            <a:ext cx="5584190" cy="1751330"/>
          </a:xfrm>
          <a:prstGeom prst="rect">
            <a:avLst/>
          </a:prstGeom>
          <a:solidFill>
            <a:srgbClr val="000000">
              <a:alpha val="0"/>
            </a:srgbClr>
          </a:solidFill>
          <a:ln/>
        </p:spPr>
      </p:sp>
      <p:sp>
        <p:nvSpPr>
          <p:cNvPr id="9" name="Text 6"/>
          <p:cNvSpPr/>
          <p:nvPr/>
        </p:nvSpPr>
        <p:spPr>
          <a:xfrm>
            <a:off x="6145530" y="4523105"/>
            <a:ext cx="5584190" cy="1751330"/>
          </a:xfrm>
          <a:prstGeom prst="rect">
            <a:avLst/>
          </a:prstGeom>
          <a:noFill/>
          <a:ln/>
        </p:spPr>
        <p:txBody>
          <a:bodyPr wrap="square" lIns="45720" tIns="91440" rIns="91440" bIns="45720" rtlCol="0" anchor="t"/>
          <a:lstStyle/>
          <a:p>
            <a:pPr>
              <a:lnSpc>
                <a:spcPct val="130000"/>
              </a:lnSpc>
            </a:pPr>
            <a:r>
              <a:rPr lang="en-US" sz="1800" dirty="0">
                <a:solidFill>
                  <a:srgbClr val="000000"/>
                </a:solidFill>
                <a:latin typeface="MiSans" pitchFamily="34" charset="0"/>
                <a:ea typeface="MiSans" pitchFamily="34" charset="-122"/>
                <a:cs typeface="MiSans" pitchFamily="34" charset="-120"/>
              </a:rPr>
              <a:t>Do not use AI for tasks involving ethical decisions on representation or any moment where originality and artistic intent outweigh speed. Writers must retain control over these aspects.</a:t>
            </a: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9F4DF"/>
        </a:solidFill>
        <a:effectLst/>
      </p:bgPr>
    </p:bg>
    <p:spTree>
      <p:nvGrpSpPr>
        <p:cNvPr id="1" name=""/>
        <p:cNvGrpSpPr/>
        <p:nvPr/>
      </p:nvGrpSpPr>
      <p:grpSpPr>
        <a:xfrm>
          <a:off x="0" y="0"/>
          <a:ext cx="0" cy="0"/>
          <a:chOff x="0" y="0"/>
          <a:chExt cx="0" cy="0"/>
        </a:xfrm>
      </p:grpSpPr>
      <p:sp>
        <p:nvSpPr>
          <p:cNvPr id="2" name="Shape 0"/>
          <p:cNvSpPr/>
          <p:nvPr/>
        </p:nvSpPr>
        <p:spPr>
          <a:xfrm>
            <a:off x="5644515" y="1229995"/>
            <a:ext cx="6091555" cy="1379855"/>
          </a:xfrm>
          <a:prstGeom prst="roundRect">
            <a:avLst>
              <a:gd name="adj" fmla="val 15784"/>
            </a:avLst>
          </a:prstGeom>
          <a:solidFill>
            <a:srgbClr val="9F70FD"/>
          </a:solidFill>
          <a:ln w="6350">
            <a:solidFill>
              <a:srgbClr val="BDF613"/>
            </a:solidFill>
            <a:prstDash val="solid"/>
          </a:ln>
        </p:spPr>
      </p:sp>
      <p:sp>
        <p:nvSpPr>
          <p:cNvPr id="3" name="Text 1"/>
          <p:cNvSpPr/>
          <p:nvPr/>
        </p:nvSpPr>
        <p:spPr>
          <a:xfrm>
            <a:off x="5644515" y="1229995"/>
            <a:ext cx="6091555" cy="137985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645150" y="2844165"/>
            <a:ext cx="2901315" cy="3525520"/>
          </a:xfrm>
          <a:prstGeom prst="roundRect">
            <a:avLst>
              <a:gd name="adj" fmla="val 7944"/>
            </a:avLst>
          </a:prstGeom>
          <a:solidFill>
            <a:srgbClr val="EEA215"/>
          </a:solidFill>
          <a:ln w="6350">
            <a:solidFill>
              <a:srgbClr val="BDF613"/>
            </a:solidFill>
            <a:prstDash val="solid"/>
          </a:ln>
        </p:spPr>
      </p:sp>
      <p:sp>
        <p:nvSpPr>
          <p:cNvPr id="5" name="Text 3"/>
          <p:cNvSpPr/>
          <p:nvPr/>
        </p:nvSpPr>
        <p:spPr>
          <a:xfrm>
            <a:off x="5645150" y="2844165"/>
            <a:ext cx="2901315" cy="3525520"/>
          </a:xfrm>
          <a:prstGeom prst="rect">
            <a:avLst/>
          </a:prstGeom>
          <a:noFill/>
          <a:ln/>
        </p:spPr>
        <p:txBody>
          <a:bodyPr wrap="square" lIns="0" tIns="0" rIns="0" bIns="0" rtlCol="0" anchor="t"/>
          <a:lstStyle/>
          <a:p>
            <a:pPr>
              <a:lnSpc>
                <a:spcPct val="100000"/>
              </a:lnSpc>
            </a:pPr>
            <a:endParaRPr lang="en-US" sz="1600" dirty="0"/>
          </a:p>
        </p:txBody>
      </p:sp>
      <p:sp>
        <p:nvSpPr>
          <p:cNvPr id="6" name="Shape 4"/>
          <p:cNvSpPr/>
          <p:nvPr/>
        </p:nvSpPr>
        <p:spPr>
          <a:xfrm>
            <a:off x="8834755" y="2844165"/>
            <a:ext cx="2901315" cy="3525520"/>
          </a:xfrm>
          <a:prstGeom prst="roundRect">
            <a:avLst>
              <a:gd name="adj" fmla="val 9389"/>
            </a:avLst>
          </a:prstGeom>
          <a:solidFill>
            <a:srgbClr val="EEA215"/>
          </a:solidFill>
          <a:ln w="6350">
            <a:solidFill>
              <a:srgbClr val="BDF613"/>
            </a:solidFill>
            <a:prstDash val="solid"/>
          </a:ln>
        </p:spPr>
      </p:sp>
      <p:sp>
        <p:nvSpPr>
          <p:cNvPr id="7" name="Text 5"/>
          <p:cNvSpPr/>
          <p:nvPr/>
        </p:nvSpPr>
        <p:spPr>
          <a:xfrm>
            <a:off x="8834755" y="2844165"/>
            <a:ext cx="2901315" cy="3525520"/>
          </a:xfrm>
          <a:prstGeom prst="rect">
            <a:avLst/>
          </a:prstGeom>
          <a:noFill/>
          <a:ln/>
        </p:spPr>
        <p:txBody>
          <a:bodyPr wrap="square" lIns="0" tIns="0" rIns="0" bIns="0" rtlCol="0" anchor="t"/>
          <a:lstStyle/>
          <a:p>
            <a:pPr>
              <a:lnSpc>
                <a:spcPct val="100000"/>
              </a:lnSpc>
            </a:pPr>
            <a:endParaRPr lang="en-US" sz="1600" dirty="0"/>
          </a:p>
        </p:txBody>
      </p:sp>
      <p:sp>
        <p:nvSpPr>
          <p:cNvPr id="8" name="Text 6"/>
          <p:cNvSpPr/>
          <p:nvPr/>
        </p:nvSpPr>
        <p:spPr>
          <a:xfrm>
            <a:off x="469265" y="770255"/>
            <a:ext cx="5069205" cy="2659380"/>
          </a:xfrm>
          <a:prstGeom prst="rect">
            <a:avLst/>
          </a:prstGeom>
          <a:noFill/>
          <a:ln/>
        </p:spPr>
        <p:txBody>
          <a:bodyPr wrap="square" lIns="91440" tIns="45720" rIns="91440" bIns="45720" rtlCol="0" anchor="t"/>
          <a:lstStyle/>
          <a:p>
            <a:pPr>
              <a:lnSpc>
                <a:spcPct val="100000"/>
              </a:lnSpc>
            </a:pPr>
            <a:r>
              <a:rPr lang="en-US" sz="3600" b="1" dirty="0">
                <a:solidFill>
                  <a:srgbClr val="7F27FF"/>
                </a:solidFill>
                <a:latin typeface="MiSans" pitchFamily="34" charset="0"/>
                <a:ea typeface="MiSans" pitchFamily="34" charset="-122"/>
                <a:cs typeface="MiSans" pitchFamily="34" charset="-120"/>
              </a:rPr>
              <a:t>Key Takeaways &amp; Next Steps</a:t>
            </a:r>
            <a:endParaRPr lang="en-US" sz="1600" dirty="0"/>
          </a:p>
        </p:txBody>
      </p:sp>
      <p:pic>
        <p:nvPicPr>
          <p:cNvPr id="9" name="Image 0" descr="https://kimi-img.moonshot.cn/pub/slides/slides_tmpl/image/25-09-02-14:45:47-d2r956pe3tpg8rchuseg.png"/>
          <p:cNvPicPr>
            <a:picLocks noChangeAspect="1"/>
          </p:cNvPicPr>
          <p:nvPr/>
        </p:nvPicPr>
        <p:blipFill>
          <a:blip r:embed="rId3"/>
          <a:stretch>
            <a:fillRect/>
          </a:stretch>
        </p:blipFill>
        <p:spPr>
          <a:xfrm>
            <a:off x="-709295" y="2009140"/>
            <a:ext cx="5920105" cy="5920105"/>
          </a:xfrm>
          <a:prstGeom prst="rect">
            <a:avLst/>
          </a:prstGeom>
        </p:spPr>
      </p:pic>
      <p:sp>
        <p:nvSpPr>
          <p:cNvPr id="10" name="Text 7"/>
          <p:cNvSpPr/>
          <p:nvPr/>
        </p:nvSpPr>
        <p:spPr>
          <a:xfrm>
            <a:off x="5759450" y="725170"/>
            <a:ext cx="5737860" cy="591185"/>
          </a:xfrm>
          <a:prstGeom prst="rect">
            <a:avLst/>
          </a:prstGeom>
          <a:noFill/>
          <a:ln/>
        </p:spPr>
        <p:txBody>
          <a:bodyPr wrap="square" lIns="45720" tIns="45720" rIns="45720" bIns="45720" rtlCol="0" anchor="t"/>
          <a:lstStyle/>
          <a:p>
            <a:pPr>
              <a:lnSpc>
                <a:spcPct val="100000"/>
              </a:lnSpc>
            </a:pPr>
            <a:r>
              <a:rPr lang="en-US" sz="1800" dirty="0">
                <a:solidFill>
                  <a:srgbClr val="7F27FF"/>
                </a:solidFill>
                <a:latin typeface="苹方-简" pitchFamily="34" charset="0"/>
                <a:ea typeface="苹方-简" pitchFamily="34" charset="-122"/>
                <a:cs typeface="苹方-简" pitchFamily="34" charset="-120"/>
              </a:rPr>
              <a:t>AI Strengths</a:t>
            </a:r>
            <a:endParaRPr lang="en-US" sz="1600" dirty="0"/>
          </a:p>
        </p:txBody>
      </p:sp>
      <p:sp>
        <p:nvSpPr>
          <p:cNvPr id="11" name="Text 8"/>
          <p:cNvSpPr/>
          <p:nvPr/>
        </p:nvSpPr>
        <p:spPr>
          <a:xfrm>
            <a:off x="5811520" y="1315720"/>
            <a:ext cx="5737860" cy="832247"/>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苹方-简" pitchFamily="34" charset="0"/>
                <a:ea typeface="苹方-简" pitchFamily="34" charset="-122"/>
                <a:cs typeface="苹方-简" pitchFamily="34" charset="-120"/>
              </a:rPr>
              <a:t>AI excels at repetitive, data-heavy, and organizational tasks, significantly reducing friction in the writing process. It enhances human creativity and requires editorial oversight.</a:t>
            </a:r>
            <a:endParaRPr lang="en-US" sz="1600" dirty="0"/>
          </a:p>
        </p:txBody>
      </p:sp>
      <p:sp>
        <p:nvSpPr>
          <p:cNvPr id="12" name="Text 9"/>
          <p:cNvSpPr/>
          <p:nvPr/>
        </p:nvSpPr>
        <p:spPr>
          <a:xfrm>
            <a:off x="5779769" y="3140709"/>
            <a:ext cx="2591437" cy="301625"/>
          </a:xfrm>
          <a:prstGeom prst="rect">
            <a:avLst/>
          </a:prstGeom>
          <a:noFill/>
          <a:ln/>
        </p:spPr>
        <p:txBody>
          <a:bodyPr wrap="square" lIns="45720" tIns="45720" rIns="45720" bIns="45720" rtlCol="0" anchor="ctr">
            <a:spAutoFit/>
          </a:bodyPr>
          <a:lstStyle/>
          <a:p>
            <a:pPr>
              <a:lnSpc>
                <a:spcPct val="100000"/>
              </a:lnSpc>
            </a:pPr>
            <a:r>
              <a:rPr lang="en-US" sz="1800" dirty="0">
                <a:solidFill>
                  <a:srgbClr val="FFFFFF"/>
                </a:solidFill>
                <a:latin typeface="苹方-简" pitchFamily="34" charset="0"/>
                <a:ea typeface="苹方-简" pitchFamily="34" charset="-122"/>
                <a:cs typeface="苹方-简" pitchFamily="34" charset="-120"/>
              </a:rPr>
              <a:t>Immediate Action</a:t>
            </a:r>
            <a:endParaRPr lang="en-US" sz="1600" dirty="0"/>
          </a:p>
        </p:txBody>
      </p:sp>
      <p:sp>
        <p:nvSpPr>
          <p:cNvPr id="13" name="Text 10"/>
          <p:cNvSpPr/>
          <p:nvPr/>
        </p:nvSpPr>
        <p:spPr>
          <a:xfrm>
            <a:off x="5803265" y="3860800"/>
            <a:ext cx="2591435" cy="2436495"/>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苹方-简" pitchFamily="34" charset="0"/>
                <a:ea typeface="苹方-简" pitchFamily="34" charset="-122"/>
                <a:cs typeface="苹方-简" pitchFamily="34" charset="-120"/>
              </a:rPr>
              <a:t>Choose one high-impact task identified earlier and implement an AI tool this week. Start small and iterate gradually to see the benefits firsthand.</a:t>
            </a:r>
            <a:endParaRPr lang="en-US" sz="1600" dirty="0"/>
          </a:p>
        </p:txBody>
      </p:sp>
      <p:sp>
        <p:nvSpPr>
          <p:cNvPr id="14" name="Text 11"/>
          <p:cNvSpPr/>
          <p:nvPr/>
        </p:nvSpPr>
        <p:spPr>
          <a:xfrm>
            <a:off x="8957309" y="3140709"/>
            <a:ext cx="2591437" cy="301625"/>
          </a:xfrm>
          <a:prstGeom prst="rect">
            <a:avLst/>
          </a:prstGeom>
          <a:noFill/>
          <a:ln/>
        </p:spPr>
        <p:txBody>
          <a:bodyPr wrap="square" lIns="45720" tIns="45720" rIns="45720" bIns="45720" rtlCol="0" anchor="ctr">
            <a:spAutoFit/>
          </a:bodyPr>
          <a:lstStyle/>
          <a:p>
            <a:pPr>
              <a:lnSpc>
                <a:spcPct val="100000"/>
              </a:lnSpc>
            </a:pPr>
            <a:r>
              <a:rPr lang="en-US" sz="1800" dirty="0">
                <a:solidFill>
                  <a:srgbClr val="FFFFFF"/>
                </a:solidFill>
                <a:latin typeface="苹方-简" pitchFamily="34" charset="0"/>
                <a:ea typeface="苹方-简" pitchFamily="34" charset="-122"/>
                <a:cs typeface="苹方-简" pitchFamily="34" charset="-120"/>
              </a:rPr>
              <a:t>Continuous Learning</a:t>
            </a:r>
            <a:endParaRPr lang="en-US" sz="1600" dirty="0"/>
          </a:p>
        </p:txBody>
      </p:sp>
      <p:sp>
        <p:nvSpPr>
          <p:cNvPr id="15" name="Text 12"/>
          <p:cNvSpPr/>
          <p:nvPr/>
        </p:nvSpPr>
        <p:spPr>
          <a:xfrm>
            <a:off x="8980805" y="3860800"/>
            <a:ext cx="2591435" cy="2436495"/>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苹方-简" pitchFamily="34" charset="0"/>
                <a:ea typeface="苹方-简" pitchFamily="34" charset="-122"/>
                <a:cs typeface="苹方-简" pitchFamily="34" charset="-120"/>
              </a:rPr>
              <a:t>Continue exploring AI tools and techniques to find the best fit for your writing workflow. Stay updated on advancements and best practices in AI for writing.</a:t>
            </a:r>
            <a:endParaRPr lang="en-US" sz="1600"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9F4DF"/>
        </a:solidFill>
        <a:effectLst/>
      </p:bgPr>
    </p:bg>
    <p:spTree>
      <p:nvGrpSpPr>
        <p:cNvPr id="1" name=""/>
        <p:cNvGrpSpPr/>
        <p:nvPr/>
      </p:nvGrpSpPr>
      <p:grpSpPr>
        <a:xfrm>
          <a:off x="0" y="0"/>
          <a:ext cx="0" cy="0"/>
          <a:chOff x="0" y="0"/>
          <a:chExt cx="0" cy="0"/>
        </a:xfrm>
      </p:grpSpPr>
      <p:sp>
        <p:nvSpPr>
          <p:cNvPr id="2" name="Text 0"/>
          <p:cNvSpPr/>
          <p:nvPr/>
        </p:nvSpPr>
        <p:spPr>
          <a:xfrm>
            <a:off x="468630" y="476250"/>
            <a:ext cx="6913880" cy="668734"/>
          </a:xfrm>
          <a:prstGeom prst="rect">
            <a:avLst/>
          </a:prstGeom>
          <a:noFill/>
          <a:ln/>
        </p:spPr>
        <p:txBody>
          <a:bodyPr wrap="square" lIns="0" tIns="0" rIns="0" bIns="0" rtlCol="0" anchor="t">
            <a:spAutoFit/>
          </a:bodyPr>
          <a:lstStyle/>
          <a:p>
            <a:pPr>
              <a:lnSpc>
                <a:spcPct val="120000"/>
              </a:lnSpc>
            </a:pPr>
            <a:r>
              <a:rPr lang="en-US" sz="3600" dirty="0">
                <a:solidFill>
                  <a:srgbClr val="7F27FF"/>
                </a:solidFill>
                <a:latin typeface="苹方-简" pitchFamily="34" charset="0"/>
                <a:ea typeface="苹方-简" pitchFamily="34" charset="-122"/>
                <a:cs typeface="苹方-简" pitchFamily="34" charset="-120"/>
              </a:rPr>
              <a:t>Cheat Sheet &amp; Resource Links</a:t>
            </a:r>
            <a:endParaRPr lang="en-US" sz="1600" dirty="0"/>
          </a:p>
        </p:txBody>
      </p:sp>
      <p:pic>
        <p:nvPicPr>
          <p:cNvPr id="3" name="Image 0" descr="https://kimi-img.moonshot.cn/pub/slides/slides_tmpl/image/25-09-02-14:45:44-d2r9561e3tpg8rchus2g.jpg"/>
          <p:cNvPicPr>
            <a:picLocks noChangeAspect="1"/>
          </p:cNvPicPr>
          <p:nvPr/>
        </p:nvPicPr>
        <p:blipFill>
          <a:blip r:embed="rId3"/>
          <a:srcRect b="15137"/>
          <a:stretch/>
        </p:blipFill>
        <p:spPr>
          <a:xfrm>
            <a:off x="0" y="3335655"/>
            <a:ext cx="12179300" cy="3545840"/>
          </a:xfrm>
          <a:prstGeom prst="rect">
            <a:avLst/>
          </a:prstGeom>
        </p:spPr>
      </p:pic>
      <p:sp>
        <p:nvSpPr>
          <p:cNvPr id="4" name="Text 1"/>
          <p:cNvSpPr/>
          <p:nvPr/>
        </p:nvSpPr>
        <p:spPr>
          <a:xfrm>
            <a:off x="6601460" y="619760"/>
            <a:ext cx="5243830" cy="1508125"/>
          </a:xfrm>
          <a:prstGeom prst="rect">
            <a:avLst/>
          </a:prstGeom>
          <a:noFill/>
          <a:ln/>
        </p:spPr>
        <p:txBody>
          <a:bodyPr wrap="square" lIns="0" tIns="0" rIns="0" bIns="0" rtlCol="0" anchor="t"/>
          <a:lstStyle/>
          <a:p>
            <a:pPr>
              <a:lnSpc>
                <a:spcPct val="100000"/>
              </a:lnSpc>
            </a:pPr>
            <a:r>
              <a:rPr lang="en-US" sz="2400" dirty="0">
                <a:solidFill>
                  <a:srgbClr val="9F70FD"/>
                </a:solidFill>
                <a:latin typeface="苹方-简" pitchFamily="34" charset="0"/>
                <a:ea typeface="苹方-简" pitchFamily="34" charset="-122"/>
                <a:cs typeface="苹方-简" pitchFamily="34" charset="-120"/>
              </a:rPr>
              <a:t>Quick Reference</a:t>
            </a:r>
            <a:endParaRPr lang="en-US" sz="1600" dirty="0"/>
          </a:p>
        </p:txBody>
      </p:sp>
      <p:sp>
        <p:nvSpPr>
          <p:cNvPr id="5" name="Text 2"/>
          <p:cNvSpPr/>
          <p:nvPr/>
        </p:nvSpPr>
        <p:spPr>
          <a:xfrm>
            <a:off x="6600825" y="1320165"/>
            <a:ext cx="5081270" cy="1866265"/>
          </a:xfrm>
          <a:prstGeom prst="rect">
            <a:avLst/>
          </a:prstGeom>
          <a:noFill/>
          <a:ln/>
        </p:spPr>
        <p:txBody>
          <a:bodyPr wrap="square" lIns="0" tIns="0" rIns="0" bIns="0" rtlCol="0" anchor="t"/>
          <a:lstStyle/>
          <a:p>
            <a:pPr>
              <a:lnSpc>
                <a:spcPct val="130000"/>
              </a:lnSpc>
            </a:pPr>
            <a:r>
              <a:rPr lang="en-US" sz="1400" dirty="0">
                <a:solidFill>
                  <a:srgbClr val="000000"/>
                </a:solidFill>
                <a:latin typeface="苹方-简" pitchFamily="34" charset="0"/>
                <a:ea typeface="苹方-简" pitchFamily="34" charset="-122"/>
                <a:cs typeface="苹方-简" pitchFamily="34" charset="-120"/>
              </a:rPr>
              <a:t>Refer to the one-page cheat sheet for a quick overview of AI strengths, tool names, and ideal use cases. Use provided links to community forums, tutorial videos, and downloadable workbooks for further practice.</a:t>
            </a:r>
            <a:endParaRPr lang="en-US" sz="1600"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9F4DF"/>
        </a:solidFill>
        <a:effectLst/>
      </p:bgPr>
    </p:bg>
    <p:spTree>
      <p:nvGrpSpPr>
        <p:cNvPr id="1" name=""/>
        <p:cNvGrpSpPr/>
        <p:nvPr/>
      </p:nvGrpSpPr>
      <p:grpSpPr>
        <a:xfrm>
          <a:off x="0" y="0"/>
          <a:ext cx="0" cy="0"/>
          <a:chOff x="0" y="0"/>
          <a:chExt cx="0" cy="0"/>
        </a:xfrm>
      </p:grpSpPr>
      <p:sp>
        <p:nvSpPr>
          <p:cNvPr id="2" name="Shape 0"/>
          <p:cNvSpPr/>
          <p:nvPr/>
        </p:nvSpPr>
        <p:spPr>
          <a:xfrm>
            <a:off x="2314575" y="458322"/>
            <a:ext cx="7802880" cy="5941357"/>
          </a:xfrm>
          <a:custGeom>
            <a:avLst/>
            <a:gdLst/>
            <a:ahLst/>
            <a:cxnLst/>
            <a:rect l="l" t="t" r="r" b="b"/>
            <a:pathLst>
              <a:path w="7802880" h="5941357">
                <a:moveTo>
                  <a:pt x="7628682" y="1144370"/>
                </a:moveTo>
                <a:cubicBezTo>
                  <a:pt x="7736974" y="1022909"/>
                  <a:pt x="7802880" y="862911"/>
                  <a:pt x="7802880" y="687793"/>
                </a:cubicBezTo>
                <a:cubicBezTo>
                  <a:pt x="7802880" y="308043"/>
                  <a:pt x="7493440" y="0"/>
                  <a:pt x="7111969" y="0"/>
                </a:cubicBezTo>
                <a:cubicBezTo>
                  <a:pt x="6936056" y="0"/>
                  <a:pt x="6775334" y="65609"/>
                  <a:pt x="6653322" y="173412"/>
                </a:cubicBezTo>
                <a:cubicBezTo>
                  <a:pt x="6531310" y="65609"/>
                  <a:pt x="6370832" y="0"/>
                  <a:pt x="6194674" y="0"/>
                </a:cubicBezTo>
                <a:cubicBezTo>
                  <a:pt x="6018762" y="0"/>
                  <a:pt x="5858040" y="65609"/>
                  <a:pt x="5736027" y="173412"/>
                </a:cubicBezTo>
                <a:cubicBezTo>
                  <a:pt x="5614016" y="65609"/>
                  <a:pt x="5453539" y="0"/>
                  <a:pt x="5277381" y="0"/>
                </a:cubicBezTo>
                <a:cubicBezTo>
                  <a:pt x="5101468" y="0"/>
                  <a:pt x="4940745" y="65609"/>
                  <a:pt x="4818734" y="173412"/>
                </a:cubicBezTo>
                <a:cubicBezTo>
                  <a:pt x="4696722" y="65609"/>
                  <a:pt x="4536245" y="0"/>
                  <a:pt x="4360087" y="0"/>
                </a:cubicBezTo>
                <a:cubicBezTo>
                  <a:pt x="4184174" y="0"/>
                  <a:pt x="4023452" y="65609"/>
                  <a:pt x="3901440" y="173412"/>
                </a:cubicBezTo>
                <a:cubicBezTo>
                  <a:pt x="3779427" y="65609"/>
                  <a:pt x="3618950" y="0"/>
                  <a:pt x="3442792" y="0"/>
                </a:cubicBezTo>
                <a:cubicBezTo>
                  <a:pt x="3266880" y="0"/>
                  <a:pt x="3106158" y="65609"/>
                  <a:pt x="2984145" y="173412"/>
                </a:cubicBezTo>
                <a:cubicBezTo>
                  <a:pt x="2862134" y="65609"/>
                  <a:pt x="2701656" y="0"/>
                  <a:pt x="2525498" y="0"/>
                </a:cubicBezTo>
                <a:cubicBezTo>
                  <a:pt x="2349586" y="0"/>
                  <a:pt x="2188863" y="65609"/>
                  <a:pt x="2066852" y="173412"/>
                </a:cubicBezTo>
                <a:cubicBezTo>
                  <a:pt x="1944840" y="65609"/>
                  <a:pt x="1784118" y="0"/>
                  <a:pt x="1608205" y="0"/>
                </a:cubicBezTo>
                <a:cubicBezTo>
                  <a:pt x="1432047" y="0"/>
                  <a:pt x="1271570" y="65609"/>
                  <a:pt x="1149558" y="173412"/>
                </a:cubicBezTo>
                <a:cubicBezTo>
                  <a:pt x="1027545" y="65609"/>
                  <a:pt x="866823" y="0"/>
                  <a:pt x="690911" y="0"/>
                </a:cubicBezTo>
                <a:cubicBezTo>
                  <a:pt x="309439" y="0"/>
                  <a:pt x="0" y="308043"/>
                  <a:pt x="0" y="687793"/>
                </a:cubicBezTo>
                <a:cubicBezTo>
                  <a:pt x="0" y="862911"/>
                  <a:pt x="65906" y="1022909"/>
                  <a:pt x="174198" y="1144370"/>
                </a:cubicBezTo>
                <a:cubicBezTo>
                  <a:pt x="65906" y="1265831"/>
                  <a:pt x="0" y="1425584"/>
                  <a:pt x="0" y="1600947"/>
                </a:cubicBezTo>
                <a:cubicBezTo>
                  <a:pt x="0" y="1776310"/>
                  <a:pt x="65906" y="1936063"/>
                  <a:pt x="174198" y="2057524"/>
                </a:cubicBezTo>
                <a:cubicBezTo>
                  <a:pt x="65906" y="2178986"/>
                  <a:pt x="0" y="2338983"/>
                  <a:pt x="0" y="2514102"/>
                </a:cubicBezTo>
                <a:cubicBezTo>
                  <a:pt x="0" y="2689220"/>
                  <a:pt x="65906" y="2849217"/>
                  <a:pt x="174198" y="2970679"/>
                </a:cubicBezTo>
                <a:cubicBezTo>
                  <a:pt x="65906" y="3092140"/>
                  <a:pt x="0" y="3252137"/>
                  <a:pt x="0" y="3427256"/>
                </a:cubicBezTo>
                <a:cubicBezTo>
                  <a:pt x="0" y="3602375"/>
                  <a:pt x="65906" y="3762372"/>
                  <a:pt x="174198" y="3883833"/>
                </a:cubicBezTo>
                <a:cubicBezTo>
                  <a:pt x="65906" y="4005294"/>
                  <a:pt x="0" y="4165291"/>
                  <a:pt x="0" y="4340410"/>
                </a:cubicBezTo>
                <a:cubicBezTo>
                  <a:pt x="0" y="4515529"/>
                  <a:pt x="65906" y="4675526"/>
                  <a:pt x="174198" y="4796988"/>
                </a:cubicBezTo>
                <a:cubicBezTo>
                  <a:pt x="65906" y="4918449"/>
                  <a:pt x="0" y="5078446"/>
                  <a:pt x="0" y="5253565"/>
                </a:cubicBezTo>
                <a:cubicBezTo>
                  <a:pt x="0" y="5633314"/>
                  <a:pt x="309439" y="5941357"/>
                  <a:pt x="690911" y="5941357"/>
                </a:cubicBezTo>
                <a:cubicBezTo>
                  <a:pt x="866823" y="5941357"/>
                  <a:pt x="1027545" y="5875749"/>
                  <a:pt x="1149558" y="5767945"/>
                </a:cubicBezTo>
                <a:cubicBezTo>
                  <a:pt x="1271570" y="5875749"/>
                  <a:pt x="1432292" y="5941357"/>
                  <a:pt x="1608205" y="5941357"/>
                </a:cubicBezTo>
                <a:cubicBezTo>
                  <a:pt x="1784118" y="5941357"/>
                  <a:pt x="1944840" y="5875749"/>
                  <a:pt x="2066852" y="5767945"/>
                </a:cubicBezTo>
                <a:cubicBezTo>
                  <a:pt x="2188863" y="5875749"/>
                  <a:pt x="2349586" y="5941357"/>
                  <a:pt x="2525498" y="5941357"/>
                </a:cubicBezTo>
                <a:cubicBezTo>
                  <a:pt x="2701411" y="5941357"/>
                  <a:pt x="2862134" y="5875749"/>
                  <a:pt x="2984145" y="5767945"/>
                </a:cubicBezTo>
                <a:cubicBezTo>
                  <a:pt x="3106158" y="5875749"/>
                  <a:pt x="3266880" y="5941357"/>
                  <a:pt x="3442792" y="5941357"/>
                </a:cubicBezTo>
                <a:cubicBezTo>
                  <a:pt x="3618705" y="5941357"/>
                  <a:pt x="3779427" y="5875749"/>
                  <a:pt x="3901440" y="5767945"/>
                </a:cubicBezTo>
                <a:cubicBezTo>
                  <a:pt x="4023452" y="5875749"/>
                  <a:pt x="4184174" y="5941357"/>
                  <a:pt x="4360087" y="5941357"/>
                </a:cubicBezTo>
                <a:cubicBezTo>
                  <a:pt x="4536000" y="5941357"/>
                  <a:pt x="4696722" y="5875749"/>
                  <a:pt x="4818734" y="5767945"/>
                </a:cubicBezTo>
                <a:cubicBezTo>
                  <a:pt x="4940745" y="5875749"/>
                  <a:pt x="5101468" y="5941357"/>
                  <a:pt x="5277381" y="5941357"/>
                </a:cubicBezTo>
                <a:cubicBezTo>
                  <a:pt x="5453293" y="5941357"/>
                  <a:pt x="5614016" y="5875749"/>
                  <a:pt x="5736027" y="5767945"/>
                </a:cubicBezTo>
                <a:cubicBezTo>
                  <a:pt x="5858040" y="5875749"/>
                  <a:pt x="6018762" y="5941357"/>
                  <a:pt x="6194674" y="5941357"/>
                </a:cubicBezTo>
                <a:cubicBezTo>
                  <a:pt x="6370587" y="5941357"/>
                  <a:pt x="6531310" y="5875749"/>
                  <a:pt x="6653322" y="5767945"/>
                </a:cubicBezTo>
                <a:cubicBezTo>
                  <a:pt x="6775334" y="5875749"/>
                  <a:pt x="6936056" y="5941357"/>
                  <a:pt x="7111969" y="5941357"/>
                </a:cubicBezTo>
                <a:cubicBezTo>
                  <a:pt x="7493440" y="5941357"/>
                  <a:pt x="7802880" y="5633314"/>
                  <a:pt x="7802880" y="5253565"/>
                </a:cubicBezTo>
                <a:cubicBezTo>
                  <a:pt x="7802880" y="5078446"/>
                  <a:pt x="7736974" y="4918449"/>
                  <a:pt x="7628682" y="4796988"/>
                </a:cubicBezTo>
                <a:cubicBezTo>
                  <a:pt x="7736974" y="4675526"/>
                  <a:pt x="7802880" y="4515529"/>
                  <a:pt x="7802880" y="4340410"/>
                </a:cubicBezTo>
                <a:cubicBezTo>
                  <a:pt x="7802880" y="4165291"/>
                  <a:pt x="7736974" y="4005294"/>
                  <a:pt x="7628682" y="3883833"/>
                </a:cubicBezTo>
                <a:cubicBezTo>
                  <a:pt x="7736974" y="3762372"/>
                  <a:pt x="7802880" y="3602375"/>
                  <a:pt x="7802880" y="3427256"/>
                </a:cubicBezTo>
                <a:cubicBezTo>
                  <a:pt x="7802880" y="3252137"/>
                  <a:pt x="7736974" y="3092140"/>
                  <a:pt x="7628682" y="2970679"/>
                </a:cubicBezTo>
                <a:cubicBezTo>
                  <a:pt x="7736974" y="2849217"/>
                  <a:pt x="7802880" y="2689220"/>
                  <a:pt x="7802880" y="2514102"/>
                </a:cubicBezTo>
                <a:cubicBezTo>
                  <a:pt x="7802880" y="2338983"/>
                  <a:pt x="7736974" y="2178986"/>
                  <a:pt x="7628682" y="2057524"/>
                </a:cubicBezTo>
                <a:cubicBezTo>
                  <a:pt x="7736974" y="1936063"/>
                  <a:pt x="7802880" y="1776066"/>
                  <a:pt x="7802880" y="1600947"/>
                </a:cubicBezTo>
                <a:cubicBezTo>
                  <a:pt x="7802880" y="1425828"/>
                  <a:pt x="7736974" y="1265831"/>
                  <a:pt x="7628682" y="1144370"/>
                </a:cubicBezTo>
                <a:close/>
              </a:path>
            </a:pathLst>
          </a:custGeom>
          <a:solidFill>
            <a:srgbClr val="9F70FD"/>
          </a:solidFill>
          <a:ln w="60325">
            <a:solidFill>
              <a:srgbClr val="FF8911"/>
            </a:solidFill>
            <a:prstDash val="solid"/>
          </a:ln>
        </p:spPr>
      </p:sp>
      <p:sp>
        <p:nvSpPr>
          <p:cNvPr id="3" name="Text 1"/>
          <p:cNvSpPr/>
          <p:nvPr/>
        </p:nvSpPr>
        <p:spPr>
          <a:xfrm>
            <a:off x="2314575" y="458322"/>
            <a:ext cx="7802880" cy="5941357"/>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394758" y="2094230"/>
            <a:ext cx="5660388" cy="2703831"/>
          </a:xfrm>
          <a:custGeom>
            <a:avLst/>
            <a:gdLst/>
            <a:ahLst/>
            <a:cxnLst/>
            <a:rect l="l" t="t" r="r" b="b"/>
            <a:pathLst>
              <a:path w="5660388" h="2703831">
                <a:moveTo>
                  <a:pt x="5228690" y="0"/>
                </a:moveTo>
                <a:lnTo>
                  <a:pt x="5228690" y="0"/>
                </a:lnTo>
                <a:cubicBezTo>
                  <a:pt x="5089111" y="0"/>
                  <a:pt x="4965190" y="79201"/>
                  <a:pt x="4886087" y="202044"/>
                </a:cubicBezTo>
                <a:cubicBezTo>
                  <a:pt x="4886087" y="202044"/>
                  <a:pt x="4886087" y="202044"/>
                  <a:pt x="4886087" y="202044"/>
                </a:cubicBezTo>
                <a:cubicBezTo>
                  <a:pt x="4806982" y="79201"/>
                  <a:pt x="4683062" y="0"/>
                  <a:pt x="4543483" y="0"/>
                </a:cubicBezTo>
                <a:lnTo>
                  <a:pt x="4543483" y="0"/>
                </a:lnTo>
                <a:cubicBezTo>
                  <a:pt x="4403903" y="0"/>
                  <a:pt x="4279983" y="79201"/>
                  <a:pt x="4200879" y="202044"/>
                </a:cubicBezTo>
                <a:cubicBezTo>
                  <a:pt x="4200879" y="202044"/>
                  <a:pt x="4200879" y="202044"/>
                  <a:pt x="4200879" y="202044"/>
                </a:cubicBezTo>
                <a:cubicBezTo>
                  <a:pt x="4121774" y="79201"/>
                  <a:pt x="3997854" y="0"/>
                  <a:pt x="3858275" y="0"/>
                </a:cubicBezTo>
                <a:lnTo>
                  <a:pt x="3858275" y="0"/>
                </a:lnTo>
                <a:cubicBezTo>
                  <a:pt x="3718695" y="0"/>
                  <a:pt x="3594775" y="79201"/>
                  <a:pt x="3515671" y="202044"/>
                </a:cubicBezTo>
                <a:cubicBezTo>
                  <a:pt x="3515671" y="202044"/>
                  <a:pt x="3515671" y="202044"/>
                  <a:pt x="3515671" y="202044"/>
                </a:cubicBezTo>
                <a:cubicBezTo>
                  <a:pt x="3436567" y="79201"/>
                  <a:pt x="3312646" y="0"/>
                  <a:pt x="3173067" y="0"/>
                </a:cubicBezTo>
                <a:lnTo>
                  <a:pt x="3173067" y="0"/>
                </a:lnTo>
                <a:cubicBezTo>
                  <a:pt x="3033488" y="0"/>
                  <a:pt x="2909567" y="79201"/>
                  <a:pt x="2830463" y="202044"/>
                </a:cubicBezTo>
                <a:cubicBezTo>
                  <a:pt x="2830463" y="202044"/>
                  <a:pt x="2830463" y="202044"/>
                  <a:pt x="2830463" y="202044"/>
                </a:cubicBezTo>
                <a:cubicBezTo>
                  <a:pt x="2751360" y="79201"/>
                  <a:pt x="2627170" y="0"/>
                  <a:pt x="2487860" y="0"/>
                </a:cubicBezTo>
                <a:lnTo>
                  <a:pt x="2487860" y="0"/>
                </a:lnTo>
                <a:cubicBezTo>
                  <a:pt x="2348281" y="0"/>
                  <a:pt x="2224360" y="79201"/>
                  <a:pt x="2145256" y="202044"/>
                </a:cubicBezTo>
                <a:cubicBezTo>
                  <a:pt x="2145256" y="202044"/>
                  <a:pt x="2145256" y="202044"/>
                  <a:pt x="2145256" y="202044"/>
                </a:cubicBezTo>
                <a:cubicBezTo>
                  <a:pt x="2066152" y="79201"/>
                  <a:pt x="1941962" y="0"/>
                  <a:pt x="1802653" y="0"/>
                </a:cubicBezTo>
                <a:lnTo>
                  <a:pt x="1802653" y="0"/>
                </a:lnTo>
                <a:cubicBezTo>
                  <a:pt x="1663073" y="0"/>
                  <a:pt x="1538883" y="79201"/>
                  <a:pt x="1460049" y="202044"/>
                </a:cubicBezTo>
                <a:cubicBezTo>
                  <a:pt x="1460049" y="202044"/>
                  <a:pt x="1460049" y="202044"/>
                  <a:pt x="1460049" y="202044"/>
                </a:cubicBezTo>
                <a:cubicBezTo>
                  <a:pt x="1380945" y="79201"/>
                  <a:pt x="1256754" y="0"/>
                  <a:pt x="1117175" y="0"/>
                </a:cubicBezTo>
                <a:lnTo>
                  <a:pt x="1117175" y="0"/>
                </a:lnTo>
                <a:cubicBezTo>
                  <a:pt x="977595" y="0"/>
                  <a:pt x="853675" y="79201"/>
                  <a:pt x="774571" y="202044"/>
                </a:cubicBezTo>
                <a:cubicBezTo>
                  <a:pt x="774571" y="202044"/>
                  <a:pt x="774571" y="202044"/>
                  <a:pt x="774571" y="202044"/>
                </a:cubicBezTo>
                <a:cubicBezTo>
                  <a:pt x="695737" y="79201"/>
                  <a:pt x="571546" y="0"/>
                  <a:pt x="431967" y="0"/>
                </a:cubicBezTo>
                <a:lnTo>
                  <a:pt x="431967" y="0"/>
                </a:lnTo>
                <a:cubicBezTo>
                  <a:pt x="193575" y="0"/>
                  <a:pt x="0" y="231785"/>
                  <a:pt x="0" y="517232"/>
                </a:cubicBezTo>
                <a:lnTo>
                  <a:pt x="0" y="2186599"/>
                </a:lnTo>
                <a:cubicBezTo>
                  <a:pt x="0" y="2472369"/>
                  <a:pt x="193575" y="2703831"/>
                  <a:pt x="431967" y="2703831"/>
                </a:cubicBezTo>
                <a:lnTo>
                  <a:pt x="431967" y="2703831"/>
                </a:lnTo>
                <a:cubicBezTo>
                  <a:pt x="571546" y="2703831"/>
                  <a:pt x="695467" y="2624629"/>
                  <a:pt x="774571" y="2501787"/>
                </a:cubicBezTo>
                <a:cubicBezTo>
                  <a:pt x="774571" y="2501787"/>
                  <a:pt x="774571" y="2501787"/>
                  <a:pt x="774571" y="2501787"/>
                </a:cubicBezTo>
                <a:cubicBezTo>
                  <a:pt x="853675" y="2624629"/>
                  <a:pt x="977595" y="2703831"/>
                  <a:pt x="1117175" y="2703831"/>
                </a:cubicBezTo>
                <a:lnTo>
                  <a:pt x="1117175" y="2703831"/>
                </a:lnTo>
                <a:cubicBezTo>
                  <a:pt x="1256754" y="2703831"/>
                  <a:pt x="1380675" y="2624629"/>
                  <a:pt x="1459779" y="2501787"/>
                </a:cubicBezTo>
                <a:cubicBezTo>
                  <a:pt x="1459779" y="2501787"/>
                  <a:pt x="1459779" y="2501787"/>
                  <a:pt x="1459779" y="2501787"/>
                </a:cubicBezTo>
                <a:cubicBezTo>
                  <a:pt x="1538883" y="2624629"/>
                  <a:pt x="1662803" y="2703831"/>
                  <a:pt x="1802382" y="2703831"/>
                </a:cubicBezTo>
                <a:lnTo>
                  <a:pt x="1802382" y="2703831"/>
                </a:lnTo>
                <a:cubicBezTo>
                  <a:pt x="1941962" y="2703831"/>
                  <a:pt x="2065882" y="2624629"/>
                  <a:pt x="2144986" y="2501787"/>
                </a:cubicBezTo>
                <a:cubicBezTo>
                  <a:pt x="2144986" y="2501787"/>
                  <a:pt x="2144986" y="2501787"/>
                  <a:pt x="2144986" y="2501787"/>
                </a:cubicBezTo>
                <a:cubicBezTo>
                  <a:pt x="2224090" y="2624629"/>
                  <a:pt x="2348011" y="2703831"/>
                  <a:pt x="2487590" y="2703831"/>
                </a:cubicBezTo>
                <a:lnTo>
                  <a:pt x="2487590" y="2703831"/>
                </a:lnTo>
                <a:cubicBezTo>
                  <a:pt x="2627170" y="2703831"/>
                  <a:pt x="2751090" y="2624629"/>
                  <a:pt x="2830194" y="2501787"/>
                </a:cubicBezTo>
                <a:cubicBezTo>
                  <a:pt x="2830194" y="2501787"/>
                  <a:pt x="2830194" y="2501787"/>
                  <a:pt x="2830194" y="2501787"/>
                </a:cubicBezTo>
                <a:cubicBezTo>
                  <a:pt x="2909297" y="2624629"/>
                  <a:pt x="3033218" y="2703831"/>
                  <a:pt x="3172797" y="2703831"/>
                </a:cubicBezTo>
                <a:lnTo>
                  <a:pt x="3172797" y="2703831"/>
                </a:lnTo>
                <a:cubicBezTo>
                  <a:pt x="3312376" y="2703831"/>
                  <a:pt x="3436297" y="2624629"/>
                  <a:pt x="3515401" y="2501787"/>
                </a:cubicBezTo>
                <a:cubicBezTo>
                  <a:pt x="3515401" y="2501787"/>
                  <a:pt x="3515401" y="2501787"/>
                  <a:pt x="3515401" y="2501787"/>
                </a:cubicBezTo>
                <a:cubicBezTo>
                  <a:pt x="3594505" y="2624629"/>
                  <a:pt x="3718426" y="2703831"/>
                  <a:pt x="3858005" y="2703831"/>
                </a:cubicBezTo>
                <a:lnTo>
                  <a:pt x="3858005" y="2703831"/>
                </a:lnTo>
                <a:cubicBezTo>
                  <a:pt x="3997584" y="2703831"/>
                  <a:pt x="4121505" y="2624629"/>
                  <a:pt x="4200609" y="2501787"/>
                </a:cubicBezTo>
                <a:cubicBezTo>
                  <a:pt x="4200609" y="2501787"/>
                  <a:pt x="4200609" y="2501787"/>
                  <a:pt x="4200609" y="2501787"/>
                </a:cubicBezTo>
                <a:cubicBezTo>
                  <a:pt x="4279713" y="2624629"/>
                  <a:pt x="4403633" y="2703831"/>
                  <a:pt x="4543213" y="2703831"/>
                </a:cubicBezTo>
                <a:lnTo>
                  <a:pt x="4543213" y="2703831"/>
                </a:lnTo>
                <a:cubicBezTo>
                  <a:pt x="4682792" y="2703831"/>
                  <a:pt x="4806713" y="2624629"/>
                  <a:pt x="4885816" y="2501787"/>
                </a:cubicBezTo>
                <a:cubicBezTo>
                  <a:pt x="4885816" y="2501787"/>
                  <a:pt x="4885816" y="2501787"/>
                  <a:pt x="4885816" y="2501787"/>
                </a:cubicBezTo>
                <a:cubicBezTo>
                  <a:pt x="4964920" y="2624629"/>
                  <a:pt x="5088841" y="2703831"/>
                  <a:pt x="5228420" y="2703831"/>
                </a:cubicBezTo>
                <a:lnTo>
                  <a:pt x="5228420" y="2703831"/>
                </a:lnTo>
                <a:cubicBezTo>
                  <a:pt x="5467082" y="2703831"/>
                  <a:pt x="5660388" y="2472046"/>
                  <a:pt x="5660388" y="2186599"/>
                </a:cubicBezTo>
                <a:lnTo>
                  <a:pt x="5660388" y="517232"/>
                </a:lnTo>
                <a:cubicBezTo>
                  <a:pt x="5660657" y="231785"/>
                  <a:pt x="5467352" y="0"/>
                  <a:pt x="5228690" y="0"/>
                </a:cubicBezTo>
                <a:close/>
              </a:path>
            </a:pathLst>
          </a:custGeom>
          <a:solidFill>
            <a:srgbClr val="EEA215"/>
          </a:solidFill>
          <a:ln/>
        </p:spPr>
      </p:sp>
      <p:sp>
        <p:nvSpPr>
          <p:cNvPr id="5" name="Text 3"/>
          <p:cNvSpPr/>
          <p:nvPr/>
        </p:nvSpPr>
        <p:spPr>
          <a:xfrm>
            <a:off x="3394758" y="2094230"/>
            <a:ext cx="5660388" cy="2703831"/>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4369435" y="2687320"/>
            <a:ext cx="3679825" cy="1484630"/>
          </a:xfrm>
          <a:prstGeom prst="rect">
            <a:avLst/>
          </a:prstGeom>
          <a:noFill/>
          <a:ln/>
        </p:spPr>
        <p:txBody>
          <a:bodyPr wrap="square" lIns="0" tIns="0" rIns="0" bIns="0" rtlCol="0" anchor="t"/>
          <a:lstStyle/>
          <a:p>
            <a:pPr algn="ctr">
              <a:lnSpc>
                <a:spcPct val="100000"/>
              </a:lnSpc>
            </a:pPr>
            <a:r>
              <a:rPr lang="en-US" sz="4800" b="1" dirty="0">
                <a:solidFill>
                  <a:srgbClr val="FFFFFF"/>
                </a:solidFill>
                <a:latin typeface="苹方-简" pitchFamily="34" charset="0"/>
                <a:ea typeface="苹方-简" pitchFamily="34" charset="-122"/>
                <a:cs typeface="苹方-简" pitchFamily="34" charset="-120"/>
              </a:rPr>
              <a:t>THANK </a:t>
            </a:r>
            <a:endParaRPr lang="en-US" sz="1600" dirty="0"/>
          </a:p>
          <a:p>
            <a:pPr algn="ctr">
              <a:lnSpc>
                <a:spcPct val="100000"/>
              </a:lnSpc>
            </a:pPr>
            <a:r>
              <a:rPr lang="en-US" sz="4800" b="1" dirty="0">
                <a:solidFill>
                  <a:srgbClr val="FFFFFF"/>
                </a:solidFill>
                <a:latin typeface="苹方-简" pitchFamily="34" charset="0"/>
                <a:ea typeface="苹方-简" pitchFamily="34" charset="-122"/>
                <a:cs typeface="苹方-简" pitchFamily="34" charset="-120"/>
              </a:rPr>
              <a:t>YOU</a:t>
            </a:r>
            <a:endParaRPr lang="en-US" sz="1600" dirty="0"/>
          </a:p>
        </p:txBody>
      </p:sp>
      <p:sp>
        <p:nvSpPr>
          <p:cNvPr id="7" name="Text 5"/>
          <p:cNvSpPr/>
          <p:nvPr/>
        </p:nvSpPr>
        <p:spPr>
          <a:xfrm>
            <a:off x="4979670" y="5041265"/>
            <a:ext cx="2766695" cy="557530"/>
          </a:xfrm>
          <a:prstGeom prst="rect">
            <a:avLst/>
          </a:prstGeom>
          <a:noFill/>
          <a:ln/>
        </p:spPr>
        <p:txBody>
          <a:bodyPr wrap="square" lIns="0" tIns="0" rIns="0" bIns="0" rtlCol="0" anchor="t"/>
          <a:lstStyle/>
          <a:p>
            <a:pPr>
              <a:lnSpc>
                <a:spcPct val="100000"/>
              </a:lnSpc>
            </a:pPr>
            <a:r>
              <a:rPr lang="en-US" sz="1800">
                <a:solidFill>
                  <a:srgbClr val="FFFFFF"/>
                </a:solidFill>
                <a:latin typeface="苹方-简" pitchFamily="34" charset="0"/>
                <a:ea typeface="苹方-简" pitchFamily="34" charset="-122"/>
                <a:cs typeface="苹方-简" pitchFamily="34" charset="-120"/>
              </a:rPr>
              <a:t>Sean Wong</a:t>
            </a:r>
            <a:endParaRPr lang="en-US" sz="1600" dirty="0"/>
          </a:p>
        </p:txBody>
      </p:sp>
      <p:sp>
        <p:nvSpPr>
          <p:cNvPr id="8" name="Text 6"/>
          <p:cNvSpPr/>
          <p:nvPr/>
        </p:nvSpPr>
        <p:spPr>
          <a:xfrm>
            <a:off x="4979670" y="5448300"/>
            <a:ext cx="2766695" cy="662305"/>
          </a:xfrm>
          <a:prstGeom prst="rect">
            <a:avLst/>
          </a:prstGeom>
          <a:noFill/>
          <a:ln/>
        </p:spPr>
        <p:txBody>
          <a:bodyPr wrap="square" lIns="0" tIns="0" rIns="0" bIns="0" rtlCol="0" anchor="t"/>
          <a:lstStyle/>
          <a:p>
            <a:pPr>
              <a:lnSpc>
                <a:spcPct val="100000"/>
              </a:lnSpc>
            </a:pPr>
            <a:r>
              <a:rPr lang="en-US" sz="1800" dirty="0">
                <a:solidFill>
                  <a:srgbClr val="FFFFFF"/>
                </a:solidFill>
                <a:latin typeface="苹方-简" pitchFamily="34" charset="0"/>
                <a:ea typeface="苹方-简" pitchFamily="34" charset="-122"/>
                <a:cs typeface="苹方-简" pitchFamily="34" charset="-120"/>
              </a:rPr>
              <a:t>2025/01/01</a:t>
            </a:r>
            <a:endParaRPr lang="en-US" sz="1600" dirty="0"/>
          </a:p>
        </p:txBody>
      </p:sp>
      <p:pic>
        <p:nvPicPr>
          <p:cNvPr id="9" name="Image 0" descr="https://kimi-img.moonshot.cn/pub/slides/slides_tmpl/image/25-09-02-14:45:48-d2r9571e3tpg8rchush0.png"/>
          <p:cNvPicPr>
            <a:picLocks noChangeAspect="1"/>
          </p:cNvPicPr>
          <p:nvPr/>
        </p:nvPicPr>
        <p:blipFill>
          <a:blip r:embed="rId3"/>
          <a:stretch>
            <a:fillRect/>
          </a:stretch>
        </p:blipFill>
        <p:spPr>
          <a:xfrm>
            <a:off x="610870" y="2899410"/>
            <a:ext cx="995680" cy="1059180"/>
          </a:xfrm>
          <a:prstGeom prst="rect">
            <a:avLst/>
          </a:prstGeom>
        </p:spPr>
      </p:pic>
      <p:pic>
        <p:nvPicPr>
          <p:cNvPr id="10" name="Image 1" descr="https://kimi-img.moonshot.cn/pub/slides/slides_tmpl/image/25-09-02-14:45:48-d2r9571e3tpg8rchushg.png"/>
          <p:cNvPicPr>
            <a:picLocks noChangeAspect="1"/>
          </p:cNvPicPr>
          <p:nvPr/>
        </p:nvPicPr>
        <p:blipFill>
          <a:blip r:embed="rId4"/>
          <a:stretch>
            <a:fillRect/>
          </a:stretch>
        </p:blipFill>
        <p:spPr>
          <a:xfrm>
            <a:off x="10585450" y="2900045"/>
            <a:ext cx="995680" cy="1058545"/>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9F4DF"/>
        </a:solidFill>
        <a:effectLst/>
      </p:bgPr>
    </p:bg>
    <p:spTree>
      <p:nvGrpSpPr>
        <p:cNvPr id="1" name=""/>
        <p:cNvGrpSpPr/>
        <p:nvPr/>
      </p:nvGrpSpPr>
      <p:grpSpPr>
        <a:xfrm>
          <a:off x="0" y="0"/>
          <a:ext cx="0" cy="0"/>
          <a:chOff x="0" y="0"/>
          <a:chExt cx="0" cy="0"/>
        </a:xfrm>
      </p:grpSpPr>
      <p:sp>
        <p:nvSpPr>
          <p:cNvPr id="2" name="Shape 0"/>
          <p:cNvSpPr/>
          <p:nvPr/>
        </p:nvSpPr>
        <p:spPr>
          <a:xfrm>
            <a:off x="8001000" y="-27305"/>
            <a:ext cx="4191000" cy="6885305"/>
          </a:xfrm>
          <a:prstGeom prst="rect">
            <a:avLst/>
          </a:prstGeom>
          <a:solidFill>
            <a:srgbClr val="F7941F"/>
          </a:solidFill>
          <a:ln/>
        </p:spPr>
      </p:sp>
      <p:sp>
        <p:nvSpPr>
          <p:cNvPr id="3" name="Text 1"/>
          <p:cNvSpPr/>
          <p:nvPr/>
        </p:nvSpPr>
        <p:spPr>
          <a:xfrm>
            <a:off x="8001000" y="-27305"/>
            <a:ext cx="4191000" cy="6885305"/>
          </a:xfrm>
          <a:prstGeom prst="rect">
            <a:avLst/>
          </a:prstGeom>
          <a:noFill/>
          <a:ln/>
        </p:spPr>
        <p:txBody>
          <a:bodyPr wrap="square" lIns="0" tIns="0" rIns="0" bIns="0" rtlCol="0" anchor="t"/>
          <a:lstStyle/>
          <a:p>
            <a:pPr>
              <a:lnSpc>
                <a:spcPct val="100000"/>
              </a:lnSpc>
            </a:pPr>
            <a:endParaRPr lang="en-US" sz="1600" dirty="0"/>
          </a:p>
        </p:txBody>
      </p:sp>
      <p:sp>
        <p:nvSpPr>
          <p:cNvPr id="4" name="Text 2"/>
          <p:cNvSpPr/>
          <p:nvPr/>
        </p:nvSpPr>
        <p:spPr>
          <a:xfrm>
            <a:off x="-208538" y="-1151175"/>
            <a:ext cx="12400538" cy="9160349"/>
          </a:xfrm>
          <a:prstGeom prst="rect">
            <a:avLst/>
          </a:prstGeom>
          <a:noFill/>
          <a:ln/>
        </p:spPr>
        <p:txBody>
          <a:bodyPr wrap="square" lIns="0" tIns="0" rIns="0" bIns="0" rtlCol="0" anchor="t"/>
          <a:lstStyle/>
          <a:p>
            <a:pPr>
              <a:lnSpc>
                <a:spcPct val="100000"/>
              </a:lnSpc>
            </a:pPr>
            <a:r>
              <a:rPr lang="en-US" sz="55000" dirty="0">
                <a:solidFill>
                  <a:srgbClr val="7F27FF"/>
                </a:solidFill>
                <a:latin typeface="苹方-简" pitchFamily="34" charset="0"/>
                <a:ea typeface="苹方-简" pitchFamily="34" charset="-122"/>
                <a:cs typeface="苹方-简" pitchFamily="34" charset="-120"/>
              </a:rPr>
              <a:t>01</a:t>
            </a:r>
            <a:endParaRPr lang="en-US" sz="1600" dirty="0"/>
          </a:p>
        </p:txBody>
      </p:sp>
      <p:sp>
        <p:nvSpPr>
          <p:cNvPr id="5" name="Text 3"/>
          <p:cNvSpPr/>
          <p:nvPr/>
        </p:nvSpPr>
        <p:spPr>
          <a:xfrm>
            <a:off x="5820410" y="5558790"/>
            <a:ext cx="5840730" cy="1206500"/>
          </a:xfrm>
          <a:prstGeom prst="rect">
            <a:avLst/>
          </a:prstGeom>
          <a:noFill/>
          <a:ln/>
        </p:spPr>
        <p:txBody>
          <a:bodyPr wrap="square" lIns="0" tIns="0" rIns="0" bIns="0" rtlCol="0" anchor="t"/>
          <a:lstStyle/>
          <a:p>
            <a:pPr algn="r">
              <a:lnSpc>
                <a:spcPct val="100000"/>
              </a:lnSpc>
            </a:pPr>
            <a:r>
              <a:rPr lang="en-US" sz="3000" b="1" dirty="0">
                <a:solidFill>
                  <a:srgbClr val="7F27FF"/>
                </a:solidFill>
                <a:latin typeface="苹方-简" pitchFamily="34" charset="0"/>
                <a:ea typeface="苹方-简" pitchFamily="34" charset="-122"/>
                <a:cs typeface="苹方-简" pitchFamily="34" charset="-120"/>
              </a:rPr>
              <a:t>AI &amp; the Writer</a:t>
            </a:r>
            <a:endParaRPr lang="en-US" sz="1600" dirty="0"/>
          </a:p>
        </p:txBody>
      </p:sp>
      <p:pic>
        <p:nvPicPr>
          <p:cNvPr id="6" name="Image 0" descr="https://kimi-img.moonshot.cn/pub/slides/slides_tmpl/image/25-09-02-14:45:43-d2r955pe3tpg8rchus10.png"/>
          <p:cNvPicPr>
            <a:picLocks noChangeAspect="1"/>
          </p:cNvPicPr>
          <p:nvPr/>
        </p:nvPicPr>
        <p:blipFill>
          <a:blip r:embed="rId3"/>
          <a:stretch>
            <a:fillRect/>
          </a:stretch>
        </p:blipFill>
        <p:spPr>
          <a:xfrm>
            <a:off x="10047605" y="340360"/>
            <a:ext cx="1895475" cy="1895475"/>
          </a:xfrm>
          <a:prstGeom prst="rect">
            <a:avLst/>
          </a:prstGeom>
        </p:spPr>
      </p:pic>
      <p:pic>
        <p:nvPicPr>
          <p:cNvPr id="7" name="Image 1" descr="https://kimi-img.moonshot.cn/pub/slides/slides_tmpl/image/25-09-02-14:45:44-d2r9561e3tpg8rchus20.png"/>
          <p:cNvPicPr>
            <a:picLocks noChangeAspect="1"/>
          </p:cNvPicPr>
          <p:nvPr/>
        </p:nvPicPr>
        <p:blipFill>
          <a:blip r:embed="rId4"/>
          <a:stretch>
            <a:fillRect/>
          </a:stretch>
        </p:blipFill>
        <p:spPr>
          <a:xfrm>
            <a:off x="1934210" y="1224915"/>
            <a:ext cx="655955" cy="655955"/>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9F4DF"/>
        </a:solidFill>
        <a:effectLst/>
      </p:bgPr>
    </p:bg>
    <p:spTree>
      <p:nvGrpSpPr>
        <p:cNvPr id="1" name=""/>
        <p:cNvGrpSpPr/>
        <p:nvPr/>
      </p:nvGrpSpPr>
      <p:grpSpPr>
        <a:xfrm>
          <a:off x="0" y="0"/>
          <a:ext cx="0" cy="0"/>
          <a:chOff x="0" y="0"/>
          <a:chExt cx="0" cy="0"/>
        </a:xfrm>
      </p:grpSpPr>
      <p:sp>
        <p:nvSpPr>
          <p:cNvPr id="2" name="Shape 0"/>
          <p:cNvSpPr/>
          <p:nvPr/>
        </p:nvSpPr>
        <p:spPr>
          <a:xfrm>
            <a:off x="9224645" y="3373120"/>
            <a:ext cx="4029075" cy="4029075"/>
          </a:xfrm>
          <a:prstGeom prst="ellipse">
            <a:avLst/>
          </a:prstGeom>
          <a:solidFill>
            <a:srgbClr val="FFFFFF">
              <a:alpha val="10196"/>
            </a:srgbClr>
          </a:solidFill>
          <a:ln/>
        </p:spPr>
      </p:sp>
      <p:sp>
        <p:nvSpPr>
          <p:cNvPr id="3" name="Text 1"/>
          <p:cNvSpPr/>
          <p:nvPr/>
        </p:nvSpPr>
        <p:spPr>
          <a:xfrm>
            <a:off x="9224645" y="3373120"/>
            <a:ext cx="4029075" cy="4029075"/>
          </a:xfrm>
          <a:prstGeom prst="rect">
            <a:avLst/>
          </a:prstGeom>
          <a:noFill/>
          <a:ln/>
        </p:spPr>
        <p:txBody>
          <a:bodyPr wrap="square" lIns="0" tIns="0" rIns="0" bIns="0" rtlCol="0" anchor="t"/>
          <a:lstStyle/>
          <a:p>
            <a:pPr>
              <a:lnSpc>
                <a:spcPct val="100000"/>
              </a:lnSpc>
            </a:pPr>
            <a:endParaRPr lang="en-US" sz="1600" dirty="0"/>
          </a:p>
        </p:txBody>
      </p:sp>
      <p:sp>
        <p:nvSpPr>
          <p:cNvPr id="4" name="Shape 2"/>
          <p:cNvSpPr/>
          <p:nvPr/>
        </p:nvSpPr>
        <p:spPr>
          <a:xfrm rot="16200000">
            <a:off x="6622415" y="596265"/>
            <a:ext cx="1700530" cy="10367645"/>
          </a:xfrm>
          <a:prstGeom prst="round2SameRect">
            <a:avLst>
              <a:gd name="adj1" fmla="val 50000"/>
              <a:gd name="adj2" fmla="val 0"/>
            </a:avLst>
          </a:prstGeom>
          <a:solidFill>
            <a:srgbClr val="9F70FD"/>
          </a:solidFill>
          <a:ln w="25400">
            <a:solidFill>
              <a:srgbClr val="BDF613"/>
            </a:solidFill>
            <a:prstDash val="solid"/>
          </a:ln>
        </p:spPr>
      </p:sp>
      <p:sp>
        <p:nvSpPr>
          <p:cNvPr id="5" name="Text 3"/>
          <p:cNvSpPr/>
          <p:nvPr/>
        </p:nvSpPr>
        <p:spPr>
          <a:xfrm rot="16200000">
            <a:off x="6622415" y="596265"/>
            <a:ext cx="1700530" cy="1036764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rot="16200000">
            <a:off x="4760595" y="-3101975"/>
            <a:ext cx="1685290" cy="10367645"/>
          </a:xfrm>
          <a:prstGeom prst="round2SameRect">
            <a:avLst>
              <a:gd name="adj1" fmla="val 50000"/>
              <a:gd name="adj2" fmla="val 0"/>
            </a:avLst>
          </a:prstGeom>
          <a:solidFill>
            <a:srgbClr val="9F70FD"/>
          </a:solidFill>
          <a:ln w="25400">
            <a:solidFill>
              <a:srgbClr val="BDF613"/>
            </a:solidFill>
            <a:prstDash val="solid"/>
          </a:ln>
        </p:spPr>
      </p:sp>
      <p:sp>
        <p:nvSpPr>
          <p:cNvPr id="7" name="Text 5"/>
          <p:cNvSpPr/>
          <p:nvPr/>
        </p:nvSpPr>
        <p:spPr>
          <a:xfrm rot="16200000">
            <a:off x="4760595" y="-3101975"/>
            <a:ext cx="1685290" cy="1036764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rot="16200000">
            <a:off x="5601970" y="-1188085"/>
            <a:ext cx="1700530" cy="10367645"/>
          </a:xfrm>
          <a:prstGeom prst="round2SameRect">
            <a:avLst>
              <a:gd name="adj1" fmla="val 50000"/>
              <a:gd name="adj2" fmla="val 0"/>
            </a:avLst>
          </a:prstGeom>
          <a:solidFill>
            <a:srgbClr val="F7941F"/>
          </a:solidFill>
          <a:ln w="25400">
            <a:solidFill>
              <a:srgbClr val="BDF613"/>
            </a:solidFill>
            <a:prstDash val="solid"/>
          </a:ln>
        </p:spPr>
      </p:sp>
      <p:sp>
        <p:nvSpPr>
          <p:cNvPr id="9" name="Text 7"/>
          <p:cNvSpPr/>
          <p:nvPr/>
        </p:nvSpPr>
        <p:spPr>
          <a:xfrm rot="16200000">
            <a:off x="5601970" y="-1188085"/>
            <a:ext cx="1700530" cy="1036764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751938" y="3559536"/>
            <a:ext cx="637958" cy="637956"/>
          </a:xfrm>
          <a:prstGeom prst="ellipse">
            <a:avLst/>
          </a:prstGeom>
          <a:solidFill>
            <a:srgbClr val="9F70FD"/>
          </a:solidFill>
          <a:ln/>
        </p:spPr>
      </p:sp>
      <p:sp>
        <p:nvSpPr>
          <p:cNvPr id="11" name="Text 9"/>
          <p:cNvSpPr/>
          <p:nvPr/>
        </p:nvSpPr>
        <p:spPr>
          <a:xfrm>
            <a:off x="1751938" y="3559536"/>
            <a:ext cx="637958" cy="637956"/>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868018" y="1841226"/>
            <a:ext cx="637958" cy="637956"/>
          </a:xfrm>
          <a:prstGeom prst="ellipse">
            <a:avLst/>
          </a:prstGeom>
          <a:solidFill>
            <a:srgbClr val="EEA215"/>
          </a:solidFill>
          <a:ln/>
        </p:spPr>
      </p:sp>
      <p:sp>
        <p:nvSpPr>
          <p:cNvPr id="13" name="Text 11"/>
          <p:cNvSpPr/>
          <p:nvPr/>
        </p:nvSpPr>
        <p:spPr>
          <a:xfrm>
            <a:off x="868018" y="1841226"/>
            <a:ext cx="637958" cy="637956"/>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2757143" y="5464536"/>
            <a:ext cx="637958" cy="637956"/>
          </a:xfrm>
          <a:prstGeom prst="ellipse">
            <a:avLst/>
          </a:prstGeom>
          <a:solidFill>
            <a:srgbClr val="EEA215"/>
          </a:solidFill>
          <a:ln/>
        </p:spPr>
      </p:sp>
      <p:sp>
        <p:nvSpPr>
          <p:cNvPr id="15" name="Text 13"/>
          <p:cNvSpPr/>
          <p:nvPr/>
        </p:nvSpPr>
        <p:spPr>
          <a:xfrm>
            <a:off x="2757143" y="5464536"/>
            <a:ext cx="637958" cy="637956"/>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4"/>
          <p:cNvSpPr/>
          <p:nvPr/>
        </p:nvSpPr>
        <p:spPr>
          <a:xfrm>
            <a:off x="584835" y="521335"/>
            <a:ext cx="9064625" cy="991235"/>
          </a:xfrm>
          <a:prstGeom prst="rect">
            <a:avLst/>
          </a:prstGeom>
          <a:noFill/>
          <a:ln/>
        </p:spPr>
        <p:txBody>
          <a:bodyPr wrap="square" lIns="0" tIns="0" rIns="0" bIns="0" rtlCol="0" anchor="t"/>
          <a:lstStyle/>
          <a:p>
            <a:pPr>
              <a:lnSpc>
                <a:spcPct val="100000"/>
              </a:lnSpc>
            </a:pPr>
            <a:r>
              <a:rPr lang="en-US" sz="3600" dirty="0">
                <a:solidFill>
                  <a:srgbClr val="8426FF"/>
                </a:solidFill>
                <a:latin typeface="MiSans" pitchFamily="34" charset="0"/>
                <a:ea typeface="MiSans" pitchFamily="34" charset="-122"/>
                <a:cs typeface="MiSans" pitchFamily="34" charset="-120"/>
              </a:rPr>
              <a:t>Why AI Matters for Writers Today</a:t>
            </a:r>
            <a:endParaRPr lang="en-US" sz="1600" dirty="0"/>
          </a:p>
        </p:txBody>
      </p:sp>
      <p:pic>
        <p:nvPicPr>
          <p:cNvPr id="17" name="Image 0" descr="https://kimi-img.moonshot.cn/pub/slides/slides_tmpl/image/25-09-02-14:45:43-d2r955pe3tpg8rchurv0.png"/>
          <p:cNvPicPr>
            <a:picLocks noChangeAspect="1"/>
          </p:cNvPicPr>
          <p:nvPr/>
        </p:nvPicPr>
        <p:blipFill>
          <a:blip r:embed="rId3"/>
          <a:stretch>
            <a:fillRect/>
          </a:stretch>
        </p:blipFill>
        <p:spPr>
          <a:xfrm>
            <a:off x="9884410" y="553085"/>
            <a:ext cx="1679575" cy="445770"/>
          </a:xfrm>
          <a:prstGeom prst="rect">
            <a:avLst/>
          </a:prstGeom>
        </p:spPr>
      </p:pic>
      <p:sp>
        <p:nvSpPr>
          <p:cNvPr id="18" name="Shape 15"/>
          <p:cNvSpPr/>
          <p:nvPr/>
        </p:nvSpPr>
        <p:spPr>
          <a:xfrm>
            <a:off x="868019" y="2012245"/>
            <a:ext cx="665094" cy="295787"/>
          </a:xfrm>
          <a:prstGeom prst="rect">
            <a:avLst/>
          </a:prstGeom>
          <a:solidFill>
            <a:srgbClr val="000000">
              <a:alpha val="0"/>
            </a:srgbClr>
          </a:solidFill>
          <a:ln/>
        </p:spPr>
      </p:sp>
      <p:sp>
        <p:nvSpPr>
          <p:cNvPr id="19" name="Text 16"/>
          <p:cNvSpPr/>
          <p:nvPr/>
        </p:nvSpPr>
        <p:spPr>
          <a:xfrm>
            <a:off x="868019" y="2012245"/>
            <a:ext cx="665094" cy="295787"/>
          </a:xfrm>
          <a:prstGeom prst="rect">
            <a:avLst/>
          </a:prstGeom>
          <a:noFill/>
          <a:ln/>
        </p:spPr>
        <p:txBody>
          <a:bodyPr wrap="square" lIns="0" tIns="0" rIns="0" bIns="0" rtlCol="0" anchor="t"/>
          <a:lstStyle/>
          <a:p>
            <a:pPr algn="ctr">
              <a:lnSpc>
                <a:spcPct val="110000"/>
              </a:lnSpc>
            </a:pPr>
            <a:r>
              <a:rPr lang="en-US" sz="1800" dirty="0">
                <a:solidFill>
                  <a:srgbClr val="FFFFFF"/>
                </a:solidFill>
                <a:latin typeface="MiSans" pitchFamily="34" charset="0"/>
                <a:ea typeface="MiSans" pitchFamily="34" charset="-122"/>
                <a:cs typeface="MiSans" pitchFamily="34" charset="-120"/>
              </a:rPr>
              <a:t>01</a:t>
            </a:r>
            <a:endParaRPr lang="en-US" sz="1600" dirty="0"/>
          </a:p>
        </p:txBody>
      </p:sp>
      <p:sp>
        <p:nvSpPr>
          <p:cNvPr id="20" name="Text 17"/>
          <p:cNvSpPr/>
          <p:nvPr/>
        </p:nvSpPr>
        <p:spPr>
          <a:xfrm>
            <a:off x="1682750" y="1423035"/>
            <a:ext cx="6925945" cy="485775"/>
          </a:xfrm>
          <a:prstGeom prst="rect">
            <a:avLst/>
          </a:prstGeom>
          <a:noFill/>
          <a:ln/>
        </p:spPr>
        <p:txBody>
          <a:bodyPr wrap="square" lIns="91440" tIns="45720" rIns="91440" bIns="45720" rtlCol="0" anchor="t"/>
          <a:lstStyle/>
          <a:p>
            <a:pPr>
              <a:lnSpc>
                <a:spcPct val="120000"/>
              </a:lnSpc>
            </a:pPr>
            <a:r>
              <a:rPr lang="en-US" sz="2000" dirty="0">
                <a:solidFill>
                  <a:srgbClr val="FFFFFF"/>
                </a:solidFill>
                <a:latin typeface="MiSans" pitchFamily="34" charset="0"/>
                <a:ea typeface="MiSans" pitchFamily="34" charset="-122"/>
                <a:cs typeface="MiSans" pitchFamily="34" charset="-120"/>
              </a:rPr>
              <a:t>Module Goal</a:t>
            </a:r>
            <a:endParaRPr lang="en-US" sz="1600" dirty="0"/>
          </a:p>
        </p:txBody>
      </p:sp>
      <p:sp>
        <p:nvSpPr>
          <p:cNvPr id="21" name="Shape 18"/>
          <p:cNvSpPr/>
          <p:nvPr/>
        </p:nvSpPr>
        <p:spPr>
          <a:xfrm>
            <a:off x="1683385" y="1777365"/>
            <a:ext cx="9464040" cy="949960"/>
          </a:xfrm>
          <a:prstGeom prst="rect">
            <a:avLst/>
          </a:prstGeom>
          <a:solidFill>
            <a:srgbClr val="000000">
              <a:alpha val="0"/>
            </a:srgbClr>
          </a:solidFill>
          <a:ln/>
        </p:spPr>
      </p:sp>
      <p:sp>
        <p:nvSpPr>
          <p:cNvPr id="22" name="Text 19"/>
          <p:cNvSpPr/>
          <p:nvPr/>
        </p:nvSpPr>
        <p:spPr>
          <a:xfrm>
            <a:off x="1683385" y="1777365"/>
            <a:ext cx="9464040" cy="949960"/>
          </a:xfrm>
          <a:prstGeom prst="rect">
            <a:avLst/>
          </a:prstGeom>
          <a:noFill/>
          <a:ln/>
        </p:spPr>
        <p:txBody>
          <a:bodyPr wrap="square" lIns="45720" tIns="91440" rIns="91440" bIns="45720" rtlCol="0" anchor="t"/>
          <a:lstStyle/>
          <a:p>
            <a:pPr algn="just">
              <a:lnSpc>
                <a:spcPct val="130000"/>
              </a:lnSpc>
            </a:pPr>
            <a:r>
              <a:rPr lang="en-US" sz="1600" dirty="0">
                <a:solidFill>
                  <a:srgbClr val="FFFFFF"/>
                </a:solidFill>
                <a:latin typeface="MiSans" pitchFamily="34" charset="0"/>
                <a:ea typeface="MiSans" pitchFamily="34" charset="-122"/>
                <a:cs typeface="MiSans" pitchFamily="34" charset="-120"/>
              </a:rPr>
              <a:t>This module aims to show how AI can reduce repetitive friction in the writing process, allowing writers to focus more on creativity and craft. AI augments human imagination, voice, and ethical storytelling decisions.</a:t>
            </a:r>
            <a:endParaRPr lang="en-US" sz="1600" dirty="0"/>
          </a:p>
        </p:txBody>
      </p:sp>
      <p:sp>
        <p:nvSpPr>
          <p:cNvPr id="23" name="Shape 20"/>
          <p:cNvSpPr/>
          <p:nvPr/>
        </p:nvSpPr>
        <p:spPr>
          <a:xfrm>
            <a:off x="1725064" y="3730950"/>
            <a:ext cx="665094" cy="295787"/>
          </a:xfrm>
          <a:prstGeom prst="rect">
            <a:avLst/>
          </a:prstGeom>
          <a:solidFill>
            <a:srgbClr val="000000">
              <a:alpha val="0"/>
            </a:srgbClr>
          </a:solidFill>
          <a:ln/>
        </p:spPr>
      </p:sp>
      <p:sp>
        <p:nvSpPr>
          <p:cNvPr id="24" name="Text 21"/>
          <p:cNvSpPr/>
          <p:nvPr/>
        </p:nvSpPr>
        <p:spPr>
          <a:xfrm>
            <a:off x="1725064" y="3730950"/>
            <a:ext cx="665094" cy="295787"/>
          </a:xfrm>
          <a:prstGeom prst="rect">
            <a:avLst/>
          </a:prstGeom>
          <a:noFill/>
          <a:ln/>
        </p:spPr>
        <p:txBody>
          <a:bodyPr wrap="square" lIns="0" tIns="0" rIns="0" bIns="0" rtlCol="0" anchor="t"/>
          <a:lstStyle/>
          <a:p>
            <a:pPr algn="ctr">
              <a:lnSpc>
                <a:spcPct val="110000"/>
              </a:lnSpc>
            </a:pPr>
            <a:r>
              <a:rPr lang="en-US" sz="1800" dirty="0">
                <a:solidFill>
                  <a:srgbClr val="FFFFFF"/>
                </a:solidFill>
                <a:latin typeface="MiSans" pitchFamily="34" charset="0"/>
                <a:ea typeface="MiSans" pitchFamily="34" charset="-122"/>
                <a:cs typeface="MiSans" pitchFamily="34" charset="-120"/>
              </a:rPr>
              <a:t>02</a:t>
            </a:r>
            <a:endParaRPr lang="en-US" sz="1600" dirty="0"/>
          </a:p>
        </p:txBody>
      </p:sp>
      <p:sp>
        <p:nvSpPr>
          <p:cNvPr id="25" name="Text 22"/>
          <p:cNvSpPr/>
          <p:nvPr/>
        </p:nvSpPr>
        <p:spPr>
          <a:xfrm>
            <a:off x="2484120" y="3249930"/>
            <a:ext cx="7333615" cy="481330"/>
          </a:xfrm>
          <a:prstGeom prst="rect">
            <a:avLst/>
          </a:prstGeom>
          <a:noFill/>
          <a:ln/>
        </p:spPr>
        <p:txBody>
          <a:bodyPr wrap="square" lIns="91440" tIns="45720" rIns="91440" bIns="45720" rtlCol="0" anchor="t"/>
          <a:lstStyle/>
          <a:p>
            <a:pPr>
              <a:lnSpc>
                <a:spcPct val="120000"/>
              </a:lnSpc>
            </a:pPr>
            <a:r>
              <a:rPr lang="en-US" sz="2000" dirty="0">
                <a:solidFill>
                  <a:srgbClr val="FFFFFF"/>
                </a:solidFill>
                <a:latin typeface="MiSans" pitchFamily="34" charset="0"/>
                <a:ea typeface="MiSans" pitchFamily="34" charset="-122"/>
                <a:cs typeface="MiSans" pitchFamily="34" charset="-120"/>
              </a:rPr>
              <a:t>AI Augmentation</a:t>
            </a:r>
            <a:endParaRPr lang="en-US" sz="1600" dirty="0"/>
          </a:p>
        </p:txBody>
      </p:sp>
      <p:sp>
        <p:nvSpPr>
          <p:cNvPr id="26" name="Shape 23"/>
          <p:cNvSpPr/>
          <p:nvPr/>
        </p:nvSpPr>
        <p:spPr>
          <a:xfrm>
            <a:off x="2484755" y="3604260"/>
            <a:ext cx="9703435" cy="925195"/>
          </a:xfrm>
          <a:prstGeom prst="rect">
            <a:avLst/>
          </a:prstGeom>
          <a:solidFill>
            <a:srgbClr val="000000">
              <a:alpha val="0"/>
            </a:srgbClr>
          </a:solidFill>
          <a:ln/>
        </p:spPr>
      </p:sp>
      <p:sp>
        <p:nvSpPr>
          <p:cNvPr id="27" name="Text 24"/>
          <p:cNvSpPr/>
          <p:nvPr/>
        </p:nvSpPr>
        <p:spPr>
          <a:xfrm>
            <a:off x="2484755" y="3604260"/>
            <a:ext cx="9703435" cy="925195"/>
          </a:xfrm>
          <a:prstGeom prst="rect">
            <a:avLst/>
          </a:prstGeom>
          <a:noFill/>
          <a:ln/>
        </p:spPr>
        <p:txBody>
          <a:bodyPr wrap="square" lIns="45720" tIns="91440" rIns="91440" bIns="45720" rtlCol="0" anchor="t"/>
          <a:lstStyle/>
          <a:p>
            <a:pPr algn="just">
              <a:lnSpc>
                <a:spcPct val="130000"/>
              </a:lnSpc>
            </a:pPr>
            <a:r>
              <a:rPr lang="en-US" sz="1600" dirty="0">
                <a:solidFill>
                  <a:srgbClr val="FFFFFF"/>
                </a:solidFill>
                <a:latin typeface="MiSans" pitchFamily="34" charset="0"/>
                <a:ea typeface="MiSans" pitchFamily="34" charset="-122"/>
                <a:cs typeface="MiSans" pitchFamily="34" charset="-120"/>
              </a:rPr>
              <a:t>AI is designed to assist and enhance, not replace, human creativity. It handles repetitive tasks, freeing up cognitive space for deeper creative thinking and artistic expression.</a:t>
            </a:r>
            <a:endParaRPr lang="en-US" sz="1600" dirty="0"/>
          </a:p>
        </p:txBody>
      </p:sp>
      <p:sp>
        <p:nvSpPr>
          <p:cNvPr id="28" name="Shape 25"/>
          <p:cNvSpPr/>
          <p:nvPr/>
        </p:nvSpPr>
        <p:spPr>
          <a:xfrm>
            <a:off x="2743575" y="5652747"/>
            <a:ext cx="665094" cy="295787"/>
          </a:xfrm>
          <a:prstGeom prst="rect">
            <a:avLst/>
          </a:prstGeom>
          <a:solidFill>
            <a:srgbClr val="000000">
              <a:alpha val="0"/>
            </a:srgbClr>
          </a:solidFill>
          <a:ln/>
        </p:spPr>
      </p:sp>
      <p:sp>
        <p:nvSpPr>
          <p:cNvPr id="29" name="Text 26"/>
          <p:cNvSpPr/>
          <p:nvPr/>
        </p:nvSpPr>
        <p:spPr>
          <a:xfrm>
            <a:off x="2743575" y="5652747"/>
            <a:ext cx="665094" cy="295787"/>
          </a:xfrm>
          <a:prstGeom prst="rect">
            <a:avLst/>
          </a:prstGeom>
          <a:noFill/>
          <a:ln/>
        </p:spPr>
        <p:txBody>
          <a:bodyPr wrap="square" lIns="0" tIns="0" rIns="0" bIns="0" rtlCol="0" anchor="t"/>
          <a:lstStyle/>
          <a:p>
            <a:pPr algn="ctr">
              <a:lnSpc>
                <a:spcPct val="110000"/>
              </a:lnSpc>
            </a:pPr>
            <a:r>
              <a:rPr lang="en-US" sz="1800" dirty="0">
                <a:solidFill>
                  <a:srgbClr val="FFFFFF"/>
                </a:solidFill>
                <a:latin typeface="MiSans" pitchFamily="34" charset="0"/>
                <a:ea typeface="MiSans" pitchFamily="34" charset="-122"/>
                <a:cs typeface="MiSans" pitchFamily="34" charset="-120"/>
              </a:rPr>
              <a:t>03</a:t>
            </a:r>
            <a:endParaRPr lang="en-US" sz="1600" dirty="0"/>
          </a:p>
        </p:txBody>
      </p:sp>
      <p:sp>
        <p:nvSpPr>
          <p:cNvPr id="30" name="Text 27"/>
          <p:cNvSpPr/>
          <p:nvPr/>
        </p:nvSpPr>
        <p:spPr>
          <a:xfrm>
            <a:off x="3674745" y="5078730"/>
            <a:ext cx="7346950" cy="465455"/>
          </a:xfrm>
          <a:prstGeom prst="rect">
            <a:avLst/>
          </a:prstGeom>
          <a:noFill/>
          <a:ln/>
        </p:spPr>
        <p:txBody>
          <a:bodyPr wrap="square" lIns="91440" tIns="45720" rIns="91440" bIns="45720" rtlCol="0" anchor="t"/>
          <a:lstStyle/>
          <a:p>
            <a:pPr>
              <a:lnSpc>
                <a:spcPct val="120000"/>
              </a:lnSpc>
            </a:pPr>
            <a:r>
              <a:rPr lang="en-US" sz="2000" dirty="0">
                <a:solidFill>
                  <a:srgbClr val="FFFFFF"/>
                </a:solidFill>
                <a:latin typeface="MiSans" pitchFamily="34" charset="0"/>
                <a:ea typeface="MiSans" pitchFamily="34" charset="-122"/>
                <a:cs typeface="MiSans" pitchFamily="34" charset="-120"/>
              </a:rPr>
              <a:t>Key Benefits</a:t>
            </a:r>
            <a:endParaRPr lang="en-US" sz="1600" dirty="0"/>
          </a:p>
        </p:txBody>
      </p:sp>
      <p:sp>
        <p:nvSpPr>
          <p:cNvPr id="31" name="Shape 28"/>
          <p:cNvSpPr/>
          <p:nvPr/>
        </p:nvSpPr>
        <p:spPr>
          <a:xfrm>
            <a:off x="3675380" y="5433060"/>
            <a:ext cx="9464040" cy="925195"/>
          </a:xfrm>
          <a:prstGeom prst="rect">
            <a:avLst/>
          </a:prstGeom>
          <a:solidFill>
            <a:srgbClr val="000000">
              <a:alpha val="0"/>
            </a:srgbClr>
          </a:solidFill>
          <a:ln/>
        </p:spPr>
      </p:sp>
      <p:sp>
        <p:nvSpPr>
          <p:cNvPr id="32" name="Text 29"/>
          <p:cNvSpPr/>
          <p:nvPr/>
        </p:nvSpPr>
        <p:spPr>
          <a:xfrm>
            <a:off x="3675380" y="5433060"/>
            <a:ext cx="9464040" cy="925195"/>
          </a:xfrm>
          <a:prstGeom prst="rect">
            <a:avLst/>
          </a:prstGeom>
          <a:noFill/>
          <a:ln/>
        </p:spPr>
        <p:txBody>
          <a:bodyPr wrap="square" lIns="45720" tIns="91440" rIns="91440" bIns="45720" rtlCol="0" anchor="t"/>
          <a:lstStyle/>
          <a:p>
            <a:pPr algn="just">
              <a:lnSpc>
                <a:spcPct val="130000"/>
              </a:lnSpc>
            </a:pPr>
            <a:r>
              <a:rPr lang="en-US" sz="1600" dirty="0">
                <a:solidFill>
                  <a:srgbClr val="FFFFFF"/>
                </a:solidFill>
                <a:latin typeface="MiSans" pitchFamily="34" charset="0"/>
                <a:ea typeface="MiSans" pitchFamily="34" charset="-122"/>
                <a:cs typeface="MiSans" pitchFamily="34" charset="-120"/>
              </a:rPr>
              <a:t>By automating tasks like editing, research summarization, and organization, AI helps writers produce more with less friction, leading to higher productivity and quality.</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9F4DF"/>
        </a:solidFill>
        <a:effectLst/>
      </p:bgPr>
    </p:bg>
    <p:spTree>
      <p:nvGrpSpPr>
        <p:cNvPr id="1" name=""/>
        <p:cNvGrpSpPr/>
        <p:nvPr/>
      </p:nvGrpSpPr>
      <p:grpSpPr>
        <a:xfrm>
          <a:off x="0" y="0"/>
          <a:ext cx="0" cy="0"/>
          <a:chOff x="0" y="0"/>
          <a:chExt cx="0" cy="0"/>
        </a:xfrm>
      </p:grpSpPr>
      <p:pic>
        <p:nvPicPr>
          <p:cNvPr id="2" name="Image 0" descr="https://kimi-img.moonshot.cn/pub/slides/slides_tmpl/image/25-09-02-14:45:47-d2r956pe3tpg8rchusb0.png"/>
          <p:cNvPicPr>
            <a:picLocks noChangeAspect="1"/>
          </p:cNvPicPr>
          <p:nvPr/>
        </p:nvPicPr>
        <p:blipFill>
          <a:blip r:embed="rId3"/>
          <a:stretch>
            <a:fillRect/>
          </a:stretch>
        </p:blipFill>
        <p:spPr>
          <a:xfrm>
            <a:off x="-4156075" y="0"/>
            <a:ext cx="8291830" cy="8291830"/>
          </a:xfrm>
          <a:prstGeom prst="rect">
            <a:avLst/>
          </a:prstGeom>
        </p:spPr>
      </p:pic>
      <p:sp>
        <p:nvSpPr>
          <p:cNvPr id="3" name="Shape 0"/>
          <p:cNvSpPr/>
          <p:nvPr/>
        </p:nvSpPr>
        <p:spPr>
          <a:xfrm rot="10800000" flipV="1">
            <a:off x="10019665" y="4232910"/>
            <a:ext cx="3399790" cy="3402330"/>
          </a:xfrm>
          <a:prstGeom prst="star8">
            <a:avLst>
              <a:gd name="adj" fmla="val 29861"/>
            </a:avLst>
          </a:prstGeom>
          <a:solidFill>
            <a:srgbClr val="AFF501"/>
          </a:solidFill>
          <a:ln/>
        </p:spPr>
      </p:sp>
      <p:sp>
        <p:nvSpPr>
          <p:cNvPr id="4" name="Text 1"/>
          <p:cNvSpPr/>
          <p:nvPr/>
        </p:nvSpPr>
        <p:spPr>
          <a:xfrm rot="10800000">
            <a:off x="10019665" y="4232910"/>
            <a:ext cx="3399790" cy="34023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3964305" y="1616075"/>
            <a:ext cx="3874770" cy="8258810"/>
          </a:xfrm>
          <a:prstGeom prst="round2SameRect">
            <a:avLst>
              <a:gd name="adj1" fmla="val 50000"/>
              <a:gd name="adj2" fmla="val 0"/>
            </a:avLst>
          </a:prstGeom>
          <a:solidFill>
            <a:srgbClr val="EEA215"/>
          </a:solidFill>
          <a:ln w="25400">
            <a:solidFill>
              <a:srgbClr val="BDF613"/>
            </a:solidFill>
            <a:prstDash val="solid"/>
          </a:ln>
        </p:spPr>
      </p:sp>
      <p:sp>
        <p:nvSpPr>
          <p:cNvPr id="6" name="Text 3"/>
          <p:cNvSpPr/>
          <p:nvPr/>
        </p:nvSpPr>
        <p:spPr>
          <a:xfrm>
            <a:off x="3964305" y="1616075"/>
            <a:ext cx="3874770" cy="825881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rot="10800000">
            <a:off x="8369935" y="-1652905"/>
            <a:ext cx="3628390" cy="8258810"/>
          </a:xfrm>
          <a:prstGeom prst="round2SameRect">
            <a:avLst>
              <a:gd name="adj1" fmla="val 50000"/>
              <a:gd name="adj2" fmla="val 0"/>
            </a:avLst>
          </a:prstGeom>
          <a:solidFill>
            <a:srgbClr val="EEA215"/>
          </a:solidFill>
          <a:ln w="25400">
            <a:solidFill>
              <a:srgbClr val="BDF613"/>
            </a:solidFill>
            <a:prstDash val="solid"/>
          </a:ln>
        </p:spPr>
      </p:sp>
      <p:sp>
        <p:nvSpPr>
          <p:cNvPr id="8" name="Text 5"/>
          <p:cNvSpPr/>
          <p:nvPr/>
        </p:nvSpPr>
        <p:spPr>
          <a:xfrm rot="10800000">
            <a:off x="8369935" y="-1652905"/>
            <a:ext cx="3628390" cy="8258810"/>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6"/>
          <p:cNvSpPr/>
          <p:nvPr/>
        </p:nvSpPr>
        <p:spPr>
          <a:xfrm>
            <a:off x="2774950" y="906145"/>
            <a:ext cx="5399405" cy="1107440"/>
          </a:xfrm>
          <a:prstGeom prst="rect">
            <a:avLst/>
          </a:prstGeom>
          <a:noFill/>
          <a:ln/>
        </p:spPr>
        <p:txBody>
          <a:bodyPr wrap="square" lIns="91440" tIns="45720" rIns="91440" bIns="45720" rtlCol="0" anchor="t"/>
          <a:lstStyle/>
          <a:p>
            <a:pPr algn="ctr">
              <a:lnSpc>
                <a:spcPct val="100000"/>
              </a:lnSpc>
            </a:pPr>
            <a:r>
              <a:rPr lang="en-US" sz="3200" dirty="0">
                <a:solidFill>
                  <a:srgbClr val="7F27FF"/>
                </a:solidFill>
                <a:latin typeface="MiSans" pitchFamily="34" charset="0"/>
                <a:ea typeface="MiSans" pitchFamily="34" charset="-122"/>
                <a:cs typeface="MiSans" pitchFamily="34" charset="-120"/>
              </a:rPr>
              <a:t>Writing Tasks AI Handles Best</a:t>
            </a:r>
            <a:endParaRPr lang="en-US" sz="1600" dirty="0"/>
          </a:p>
        </p:txBody>
      </p:sp>
      <p:sp>
        <p:nvSpPr>
          <p:cNvPr id="10" name="Shape 7"/>
          <p:cNvSpPr/>
          <p:nvPr/>
        </p:nvSpPr>
        <p:spPr>
          <a:xfrm>
            <a:off x="1730375" y="640080"/>
            <a:ext cx="632460" cy="701040"/>
          </a:xfrm>
          <a:prstGeom prst="star6">
            <a:avLst>
              <a:gd name="adj" fmla="val 28868"/>
              <a:gd name="hf" fmla="val 115470"/>
            </a:avLst>
          </a:prstGeom>
          <a:solidFill>
            <a:srgbClr val="0071EE"/>
          </a:solidFill>
          <a:ln/>
        </p:spPr>
      </p:sp>
      <p:sp>
        <p:nvSpPr>
          <p:cNvPr id="11" name="Text 8"/>
          <p:cNvSpPr/>
          <p:nvPr/>
        </p:nvSpPr>
        <p:spPr>
          <a:xfrm>
            <a:off x="1730375" y="640080"/>
            <a:ext cx="632460" cy="701040"/>
          </a:xfrm>
          <a:prstGeom prst="rect">
            <a:avLst/>
          </a:prstGeom>
          <a:noFill/>
          <a:ln/>
        </p:spPr>
        <p:txBody>
          <a:bodyPr wrap="square" lIns="45720" tIns="91440" rIns="91440" bIns="45720" rtlCol="0" anchor="ctr"/>
          <a:lstStyle/>
          <a:p>
            <a:pPr>
              <a:lnSpc>
                <a:spcPct val="100000"/>
              </a:lnSpc>
            </a:pPr>
            <a:endParaRPr lang="en-US" sz="1600" dirty="0"/>
          </a:p>
        </p:txBody>
      </p:sp>
      <p:pic>
        <p:nvPicPr>
          <p:cNvPr id="12" name="Image 1" descr="https://kimi-img.moonshot.cn/pub/slides/slides_tmpl/image/25-09-02-14:45:47-d2r956pe3tpg8rchusa0.png"/>
          <p:cNvPicPr>
            <a:picLocks noChangeAspect="1"/>
          </p:cNvPicPr>
          <p:nvPr/>
        </p:nvPicPr>
        <p:blipFill>
          <a:blip r:embed="rId4"/>
          <a:stretch>
            <a:fillRect/>
          </a:stretch>
        </p:blipFill>
        <p:spPr>
          <a:xfrm>
            <a:off x="2362835" y="5716905"/>
            <a:ext cx="911225" cy="938530"/>
          </a:xfrm>
          <a:prstGeom prst="rect">
            <a:avLst/>
          </a:prstGeom>
        </p:spPr>
      </p:pic>
      <p:sp>
        <p:nvSpPr>
          <p:cNvPr id="13" name="Text 9"/>
          <p:cNvSpPr/>
          <p:nvPr/>
        </p:nvSpPr>
        <p:spPr>
          <a:xfrm>
            <a:off x="4134485" y="2822575"/>
            <a:ext cx="3399790" cy="1090295"/>
          </a:xfrm>
          <a:prstGeom prst="rect">
            <a:avLst/>
          </a:prstGeom>
          <a:noFill/>
          <a:ln/>
        </p:spPr>
        <p:txBody>
          <a:bodyPr wrap="square" lIns="91440" tIns="45720" rIns="91440" bIns="45720" rtlCol="0" anchor="t"/>
          <a:lstStyle/>
          <a:p>
            <a:pPr>
              <a:lnSpc>
                <a:spcPct val="120000"/>
              </a:lnSpc>
            </a:pPr>
            <a:r>
              <a:rPr lang="en-US" sz="2400" dirty="0">
                <a:solidFill>
                  <a:srgbClr val="FFFFFF"/>
                </a:solidFill>
                <a:latin typeface="MiSans" pitchFamily="34" charset="0"/>
                <a:ea typeface="MiSans" pitchFamily="34" charset="-122"/>
                <a:cs typeface="MiSans" pitchFamily="34" charset="-120"/>
              </a:rPr>
              <a:t>AI Responsibilities</a:t>
            </a:r>
            <a:endParaRPr lang="en-US" sz="1600" dirty="0"/>
          </a:p>
        </p:txBody>
      </p:sp>
      <p:sp>
        <p:nvSpPr>
          <p:cNvPr id="14" name="Shape 10"/>
          <p:cNvSpPr/>
          <p:nvPr/>
        </p:nvSpPr>
        <p:spPr>
          <a:xfrm>
            <a:off x="3996055" y="3830320"/>
            <a:ext cx="3629025" cy="4808220"/>
          </a:xfrm>
          <a:prstGeom prst="rect">
            <a:avLst/>
          </a:prstGeom>
          <a:solidFill>
            <a:srgbClr val="000000">
              <a:alpha val="0"/>
            </a:srgbClr>
          </a:solidFill>
          <a:ln/>
        </p:spPr>
      </p:sp>
      <p:sp>
        <p:nvSpPr>
          <p:cNvPr id="15" name="Text 11"/>
          <p:cNvSpPr/>
          <p:nvPr/>
        </p:nvSpPr>
        <p:spPr>
          <a:xfrm>
            <a:off x="3996055" y="3830320"/>
            <a:ext cx="3629025" cy="4808220"/>
          </a:xfrm>
          <a:prstGeom prst="rect">
            <a:avLst/>
          </a:prstGeom>
          <a:noFill/>
          <a:ln/>
        </p:spPr>
        <p:txBody>
          <a:bodyPr wrap="square" lIns="45720" tIns="91440" rIns="91440" bIns="45720" rtlCol="0" anchor="t"/>
          <a:lstStyle/>
          <a:p>
            <a:pPr>
              <a:lnSpc>
                <a:spcPct val="130000"/>
              </a:lnSpc>
            </a:pPr>
            <a:r>
              <a:rPr lang="en-US" sz="1800" dirty="0">
                <a:solidFill>
                  <a:srgbClr val="FFFFFF"/>
                </a:solidFill>
                <a:latin typeface="MiSans" pitchFamily="34" charset="0"/>
                <a:ea typeface="MiSans" pitchFamily="34" charset="-122"/>
                <a:cs typeface="MiSans" pitchFamily="34" charset="-120"/>
              </a:rPr>
              <a:t>AI excels at grammar checks, fact summarization, idea generation, outlining, and productivity tracking. These tasks are repetitive, time-consuming, and detail-oriented, making them ideal for AI automation.</a:t>
            </a:r>
            <a:endParaRPr lang="en-US" sz="1600" dirty="0"/>
          </a:p>
        </p:txBody>
      </p:sp>
      <p:sp>
        <p:nvSpPr>
          <p:cNvPr id="16" name="Text 12"/>
          <p:cNvSpPr/>
          <p:nvPr/>
        </p:nvSpPr>
        <p:spPr>
          <a:xfrm>
            <a:off x="8627745" y="1341120"/>
            <a:ext cx="3234690" cy="1107440"/>
          </a:xfrm>
          <a:prstGeom prst="rect">
            <a:avLst/>
          </a:prstGeom>
          <a:noFill/>
          <a:ln/>
        </p:spPr>
        <p:txBody>
          <a:bodyPr wrap="square" lIns="91440" tIns="45720" rIns="91440" bIns="45720" rtlCol="0" anchor="t"/>
          <a:lstStyle/>
          <a:p>
            <a:pPr>
              <a:lnSpc>
                <a:spcPct val="120000"/>
              </a:lnSpc>
            </a:pPr>
            <a:r>
              <a:rPr lang="en-US" sz="2400" dirty="0">
                <a:solidFill>
                  <a:srgbClr val="FFFFFF"/>
                </a:solidFill>
                <a:latin typeface="MiSans" pitchFamily="34" charset="0"/>
                <a:ea typeface="MiSans" pitchFamily="34" charset="-122"/>
                <a:cs typeface="MiSans" pitchFamily="34" charset="-120"/>
              </a:rPr>
              <a:t>Human Responsibilities</a:t>
            </a:r>
            <a:endParaRPr lang="en-US" sz="1600" dirty="0"/>
          </a:p>
        </p:txBody>
      </p:sp>
      <p:sp>
        <p:nvSpPr>
          <p:cNvPr id="17" name="Shape 13"/>
          <p:cNvSpPr/>
          <p:nvPr/>
        </p:nvSpPr>
        <p:spPr>
          <a:xfrm>
            <a:off x="8559800" y="2348865"/>
            <a:ext cx="3295015" cy="2489835"/>
          </a:xfrm>
          <a:prstGeom prst="rect">
            <a:avLst/>
          </a:prstGeom>
          <a:solidFill>
            <a:srgbClr val="000000">
              <a:alpha val="0"/>
            </a:srgbClr>
          </a:solidFill>
          <a:ln/>
        </p:spPr>
      </p:sp>
      <p:sp>
        <p:nvSpPr>
          <p:cNvPr id="18" name="Text 14"/>
          <p:cNvSpPr/>
          <p:nvPr/>
        </p:nvSpPr>
        <p:spPr>
          <a:xfrm>
            <a:off x="8559800" y="2348865"/>
            <a:ext cx="3295015" cy="2489835"/>
          </a:xfrm>
          <a:prstGeom prst="rect">
            <a:avLst/>
          </a:prstGeom>
          <a:noFill/>
          <a:ln/>
        </p:spPr>
        <p:txBody>
          <a:bodyPr wrap="square" lIns="45720" tIns="91440" rIns="91440" bIns="45720" rtlCol="0" anchor="t"/>
          <a:lstStyle/>
          <a:p>
            <a:pPr>
              <a:lnSpc>
                <a:spcPct val="130000"/>
              </a:lnSpc>
            </a:pPr>
            <a:r>
              <a:rPr lang="en-US" sz="1800" dirty="0">
                <a:solidFill>
                  <a:srgbClr val="FFFFFF"/>
                </a:solidFill>
                <a:latin typeface="MiSans" pitchFamily="34" charset="0"/>
                <a:ea typeface="MiSans" pitchFamily="34" charset="-122"/>
                <a:cs typeface="MiSans" pitchFamily="34" charset="-120"/>
              </a:rPr>
              <a:t>Writers retain control over emotional depth, character nuance, creative direction, and originality. These tasks require authenticity, nuance, and ethical consideration, which AI cannot provide.</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9F4DF"/>
        </a:solidFill>
        <a:effectLst/>
      </p:bgPr>
    </p:bg>
    <p:spTree>
      <p:nvGrpSpPr>
        <p:cNvPr id="1" name=""/>
        <p:cNvGrpSpPr/>
        <p:nvPr/>
      </p:nvGrpSpPr>
      <p:grpSpPr>
        <a:xfrm>
          <a:off x="0" y="0"/>
          <a:ext cx="0" cy="0"/>
          <a:chOff x="0" y="0"/>
          <a:chExt cx="0" cy="0"/>
        </a:xfrm>
      </p:grpSpPr>
      <p:sp>
        <p:nvSpPr>
          <p:cNvPr id="2" name="Shape 0"/>
          <p:cNvSpPr/>
          <p:nvPr/>
        </p:nvSpPr>
        <p:spPr>
          <a:xfrm>
            <a:off x="8001000" y="-27305"/>
            <a:ext cx="4191000" cy="6885305"/>
          </a:xfrm>
          <a:prstGeom prst="rect">
            <a:avLst/>
          </a:prstGeom>
          <a:solidFill>
            <a:srgbClr val="F7941F"/>
          </a:solidFill>
          <a:ln/>
        </p:spPr>
      </p:sp>
      <p:sp>
        <p:nvSpPr>
          <p:cNvPr id="3" name="Text 1"/>
          <p:cNvSpPr/>
          <p:nvPr/>
        </p:nvSpPr>
        <p:spPr>
          <a:xfrm>
            <a:off x="8001000" y="-27305"/>
            <a:ext cx="4191000" cy="6885305"/>
          </a:xfrm>
          <a:prstGeom prst="rect">
            <a:avLst/>
          </a:prstGeom>
          <a:noFill/>
          <a:ln/>
        </p:spPr>
        <p:txBody>
          <a:bodyPr wrap="square" lIns="0" tIns="0" rIns="0" bIns="0" rtlCol="0" anchor="t"/>
          <a:lstStyle/>
          <a:p>
            <a:pPr>
              <a:lnSpc>
                <a:spcPct val="100000"/>
              </a:lnSpc>
            </a:pPr>
            <a:endParaRPr lang="en-US" sz="1600" dirty="0"/>
          </a:p>
        </p:txBody>
      </p:sp>
      <p:sp>
        <p:nvSpPr>
          <p:cNvPr id="4" name="Text 2"/>
          <p:cNvSpPr/>
          <p:nvPr/>
        </p:nvSpPr>
        <p:spPr>
          <a:xfrm>
            <a:off x="-208538" y="-1151175"/>
            <a:ext cx="12400538" cy="9160349"/>
          </a:xfrm>
          <a:prstGeom prst="rect">
            <a:avLst/>
          </a:prstGeom>
          <a:noFill/>
          <a:ln/>
        </p:spPr>
        <p:txBody>
          <a:bodyPr wrap="square" lIns="0" tIns="0" rIns="0" bIns="0" rtlCol="0" anchor="t"/>
          <a:lstStyle/>
          <a:p>
            <a:pPr>
              <a:lnSpc>
                <a:spcPct val="100000"/>
              </a:lnSpc>
            </a:pPr>
            <a:r>
              <a:rPr lang="en-US" sz="55000" dirty="0">
                <a:solidFill>
                  <a:srgbClr val="7F27FF"/>
                </a:solidFill>
                <a:latin typeface="苹方-简" pitchFamily="34" charset="0"/>
                <a:ea typeface="苹方-简" pitchFamily="34" charset="-122"/>
                <a:cs typeface="苹方-简" pitchFamily="34" charset="-120"/>
              </a:rPr>
              <a:t>02</a:t>
            </a:r>
            <a:endParaRPr lang="en-US" sz="1600" dirty="0"/>
          </a:p>
        </p:txBody>
      </p:sp>
      <p:sp>
        <p:nvSpPr>
          <p:cNvPr id="5" name="Text 3"/>
          <p:cNvSpPr/>
          <p:nvPr/>
        </p:nvSpPr>
        <p:spPr>
          <a:xfrm>
            <a:off x="5820410" y="5558790"/>
            <a:ext cx="5840730" cy="1206500"/>
          </a:xfrm>
          <a:prstGeom prst="rect">
            <a:avLst/>
          </a:prstGeom>
          <a:noFill/>
          <a:ln/>
        </p:spPr>
        <p:txBody>
          <a:bodyPr wrap="square" lIns="0" tIns="0" rIns="0" bIns="0" rtlCol="0" anchor="t"/>
          <a:lstStyle/>
          <a:p>
            <a:pPr algn="r">
              <a:lnSpc>
                <a:spcPct val="100000"/>
              </a:lnSpc>
            </a:pPr>
            <a:r>
              <a:rPr lang="en-US" sz="3000" b="1" dirty="0">
                <a:solidFill>
                  <a:srgbClr val="7F27FF"/>
                </a:solidFill>
                <a:latin typeface="苹方-简" pitchFamily="34" charset="0"/>
                <a:ea typeface="苹方-简" pitchFamily="34" charset="-122"/>
                <a:cs typeface="苹方-简" pitchFamily="34" charset="-120"/>
              </a:rPr>
              <a:t>Ideation &amp; Research</a:t>
            </a:r>
            <a:endParaRPr lang="en-US" sz="1600" dirty="0"/>
          </a:p>
        </p:txBody>
      </p:sp>
      <p:pic>
        <p:nvPicPr>
          <p:cNvPr id="6" name="Image 0" descr="https://kimi-img.moonshot.cn/pub/slides/slides_tmpl/image/25-09-02-14:45:43-d2r955pe3tpg8rchus10.png"/>
          <p:cNvPicPr>
            <a:picLocks noChangeAspect="1"/>
          </p:cNvPicPr>
          <p:nvPr/>
        </p:nvPicPr>
        <p:blipFill>
          <a:blip r:embed="rId3"/>
          <a:stretch>
            <a:fillRect/>
          </a:stretch>
        </p:blipFill>
        <p:spPr>
          <a:xfrm>
            <a:off x="10047605" y="340360"/>
            <a:ext cx="1895475" cy="1895475"/>
          </a:xfrm>
          <a:prstGeom prst="rect">
            <a:avLst/>
          </a:prstGeom>
        </p:spPr>
      </p:pic>
      <p:pic>
        <p:nvPicPr>
          <p:cNvPr id="7" name="Image 1" descr="https://kimi-img.moonshot.cn/pub/slides/slides_tmpl/image/25-09-02-14:45:44-d2r9561e3tpg8rchus20.png"/>
          <p:cNvPicPr>
            <a:picLocks noChangeAspect="1"/>
          </p:cNvPicPr>
          <p:nvPr/>
        </p:nvPicPr>
        <p:blipFill>
          <a:blip r:embed="rId4"/>
          <a:stretch>
            <a:fillRect/>
          </a:stretch>
        </p:blipFill>
        <p:spPr>
          <a:xfrm>
            <a:off x="1934210" y="1224915"/>
            <a:ext cx="655955" cy="655955"/>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9F4DF"/>
        </a:solidFill>
        <a:effectLst/>
      </p:bgPr>
    </p:bg>
    <p:spTree>
      <p:nvGrpSpPr>
        <p:cNvPr id="1" name=""/>
        <p:cNvGrpSpPr/>
        <p:nvPr/>
      </p:nvGrpSpPr>
      <p:grpSpPr>
        <a:xfrm>
          <a:off x="0" y="0"/>
          <a:ext cx="0" cy="0"/>
          <a:chOff x="0" y="0"/>
          <a:chExt cx="0" cy="0"/>
        </a:xfrm>
      </p:grpSpPr>
      <p:sp>
        <p:nvSpPr>
          <p:cNvPr id="2" name="Shape 0"/>
          <p:cNvSpPr/>
          <p:nvPr/>
        </p:nvSpPr>
        <p:spPr>
          <a:xfrm>
            <a:off x="683895" y="1405890"/>
            <a:ext cx="10917555" cy="4779645"/>
          </a:xfrm>
          <a:custGeom>
            <a:avLst/>
            <a:gdLst/>
            <a:ahLst/>
            <a:cxnLst/>
            <a:rect l="l" t="t" r="r" b="b"/>
            <a:pathLst>
              <a:path w="10917555" h="4779645">
                <a:moveTo>
                  <a:pt x="0" y="516956"/>
                </a:moveTo>
                <a:cubicBezTo>
                  <a:pt x="-3842" y="387886"/>
                  <a:pt x="108221" y="283819"/>
                  <a:pt x="217724" y="287198"/>
                </a:cubicBezTo>
                <a:lnTo>
                  <a:pt x="2369344" y="287198"/>
                </a:lnTo>
                <a:lnTo>
                  <a:pt x="2370625" y="287198"/>
                </a:lnTo>
                <a:lnTo>
                  <a:pt x="2370625" y="270979"/>
                </a:lnTo>
                <a:cubicBezTo>
                  <a:pt x="2366143" y="118934"/>
                  <a:pt x="2498057" y="-4055"/>
                  <a:pt x="2627411" y="0"/>
                </a:cubicBezTo>
                <a:lnTo>
                  <a:pt x="5165171" y="0"/>
                </a:lnTo>
                <a:cubicBezTo>
                  <a:pt x="5290042" y="-6758"/>
                  <a:pt x="5398904" y="108797"/>
                  <a:pt x="5416193" y="212188"/>
                </a:cubicBezTo>
                <a:lnTo>
                  <a:pt x="7928339" y="212188"/>
                </a:lnTo>
                <a:cubicBezTo>
                  <a:pt x="7971243" y="209485"/>
                  <a:pt x="8028876" y="231110"/>
                  <a:pt x="8050008" y="244625"/>
                </a:cubicBezTo>
                <a:cubicBezTo>
                  <a:pt x="8049367" y="114203"/>
                  <a:pt x="8172317" y="-5406"/>
                  <a:pt x="8291425" y="676"/>
                </a:cubicBezTo>
                <a:lnTo>
                  <a:pt x="10676138" y="676"/>
                </a:lnTo>
                <a:cubicBezTo>
                  <a:pt x="10811895" y="-3379"/>
                  <a:pt x="10920757" y="127043"/>
                  <a:pt x="10917555" y="255437"/>
                </a:cubicBezTo>
                <a:lnTo>
                  <a:pt x="10917555" y="4062664"/>
                </a:lnTo>
                <a:cubicBezTo>
                  <a:pt x="10921397" y="4205925"/>
                  <a:pt x="10797807" y="4320804"/>
                  <a:pt x="10676138" y="4317426"/>
                </a:cubicBezTo>
                <a:lnTo>
                  <a:pt x="8291425" y="4317426"/>
                </a:lnTo>
                <a:cubicBezTo>
                  <a:pt x="8254924" y="4320804"/>
                  <a:pt x="8196651" y="4299180"/>
                  <a:pt x="8185125" y="4291747"/>
                </a:cubicBezTo>
                <a:lnTo>
                  <a:pt x="8185125" y="4508666"/>
                </a:lnTo>
                <a:cubicBezTo>
                  <a:pt x="8189607" y="4660711"/>
                  <a:pt x="8057692" y="4783700"/>
                  <a:pt x="7928339" y="4779645"/>
                </a:cubicBezTo>
                <a:lnTo>
                  <a:pt x="5389938" y="4779645"/>
                </a:lnTo>
                <a:cubicBezTo>
                  <a:pt x="5245857" y="4784375"/>
                  <a:pt x="5129311" y="4645169"/>
                  <a:pt x="5133153" y="4508666"/>
                </a:cubicBezTo>
                <a:lnTo>
                  <a:pt x="5133153" y="4317426"/>
                </a:lnTo>
                <a:lnTo>
                  <a:pt x="2627411" y="4317426"/>
                </a:lnTo>
                <a:cubicBezTo>
                  <a:pt x="2613323" y="4318101"/>
                  <a:pt x="2581305" y="4313371"/>
                  <a:pt x="2587068" y="4314047"/>
                </a:cubicBezTo>
                <a:lnTo>
                  <a:pt x="2587068" y="4374189"/>
                </a:lnTo>
                <a:cubicBezTo>
                  <a:pt x="2590910" y="4503259"/>
                  <a:pt x="2478847" y="4607326"/>
                  <a:pt x="2369344" y="4603948"/>
                </a:cubicBezTo>
                <a:lnTo>
                  <a:pt x="217724" y="4603948"/>
                </a:lnTo>
                <a:cubicBezTo>
                  <a:pt x="95414" y="4608002"/>
                  <a:pt x="-3202" y="4489744"/>
                  <a:pt x="0" y="4374189"/>
                </a:cubicBezTo>
                <a:lnTo>
                  <a:pt x="0" y="516956"/>
                </a:lnTo>
                <a:close/>
              </a:path>
            </a:pathLst>
          </a:custGeom>
          <a:solidFill>
            <a:srgbClr val="9F70FD"/>
          </a:solidFill>
          <a:ln w="25400">
            <a:solidFill>
              <a:srgbClr val="BDF613"/>
            </a:solidFill>
            <a:prstDash val="solid"/>
          </a:ln>
        </p:spPr>
      </p:sp>
      <p:sp>
        <p:nvSpPr>
          <p:cNvPr id="3" name="Text 1"/>
          <p:cNvSpPr/>
          <p:nvPr/>
        </p:nvSpPr>
        <p:spPr>
          <a:xfrm>
            <a:off x="683895" y="1405890"/>
            <a:ext cx="10917555" cy="4779645"/>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404495" y="621030"/>
            <a:ext cx="11905615" cy="1205865"/>
          </a:xfrm>
          <a:prstGeom prst="rect">
            <a:avLst/>
          </a:prstGeom>
          <a:noFill/>
          <a:ln/>
        </p:spPr>
        <p:txBody>
          <a:bodyPr wrap="square" lIns="91440" tIns="45720" rIns="91440" bIns="45720" rtlCol="0" anchor="t"/>
          <a:lstStyle/>
          <a:p>
            <a:pPr>
              <a:lnSpc>
                <a:spcPct val="100000"/>
              </a:lnSpc>
            </a:pPr>
            <a:r>
              <a:rPr lang="en-US" sz="3600" b="1" dirty="0">
                <a:solidFill>
                  <a:srgbClr val="7F27FF"/>
                </a:solidFill>
                <a:latin typeface="MiSans" pitchFamily="34" charset="0"/>
                <a:ea typeface="MiSans" pitchFamily="34" charset="-122"/>
                <a:cs typeface="MiSans" pitchFamily="34" charset="-120"/>
              </a:rPr>
              <a:t>Turbo-Charge Brainstorming with AI</a:t>
            </a:r>
            <a:endParaRPr lang="en-US" sz="1600" dirty="0"/>
          </a:p>
        </p:txBody>
      </p:sp>
      <p:pic>
        <p:nvPicPr>
          <p:cNvPr id="5" name="Image 0" descr="https://kimi-img.moonshot.cn/pub/slides/slides_tmpl/image/25-09-02-14:45:47-d2r956pe3tpg8rchuse0.png"/>
          <p:cNvPicPr>
            <a:picLocks noChangeAspect="1"/>
          </p:cNvPicPr>
          <p:nvPr/>
        </p:nvPicPr>
        <p:blipFill>
          <a:blip r:embed="rId3"/>
          <a:stretch>
            <a:fillRect/>
          </a:stretch>
        </p:blipFill>
        <p:spPr>
          <a:xfrm>
            <a:off x="10004425" y="5445760"/>
            <a:ext cx="739775" cy="739775"/>
          </a:xfrm>
          <a:prstGeom prst="rect">
            <a:avLst/>
          </a:prstGeom>
        </p:spPr>
      </p:pic>
      <p:pic>
        <p:nvPicPr>
          <p:cNvPr id="6" name="Image 1" descr="https://kimi-img.moonshot.cn/pub/slides/slides_tmpl/image/25-09-02-14:45:47-d2r956pe3tpg8rchusf0.png"/>
          <p:cNvPicPr>
            <a:picLocks noChangeAspect="1"/>
          </p:cNvPicPr>
          <p:nvPr/>
        </p:nvPicPr>
        <p:blipFill>
          <a:blip r:embed="rId4"/>
          <a:stretch>
            <a:fillRect/>
          </a:stretch>
        </p:blipFill>
        <p:spPr>
          <a:xfrm rot="1920000">
            <a:off x="10799445" y="5670550"/>
            <a:ext cx="802005" cy="802005"/>
          </a:xfrm>
          <a:prstGeom prst="rect">
            <a:avLst/>
          </a:prstGeom>
        </p:spPr>
      </p:pic>
      <p:pic>
        <p:nvPicPr>
          <p:cNvPr id="7" name="Image 2" descr="https://kimi-img.moonshot.cn/pub/slides/slides_tmpl/image/25-09-02-14:45:47-d2r956pe3tpg8rchusfg.png"/>
          <p:cNvPicPr>
            <a:picLocks noChangeAspect="1"/>
          </p:cNvPicPr>
          <p:nvPr/>
        </p:nvPicPr>
        <p:blipFill>
          <a:blip r:embed="rId5"/>
          <a:stretch>
            <a:fillRect/>
          </a:stretch>
        </p:blipFill>
        <p:spPr>
          <a:xfrm>
            <a:off x="508635" y="1351915"/>
            <a:ext cx="688340" cy="688340"/>
          </a:xfrm>
          <a:prstGeom prst="rect">
            <a:avLst/>
          </a:prstGeom>
        </p:spPr>
      </p:pic>
      <p:sp>
        <p:nvSpPr>
          <p:cNvPr id="8" name="Text 3"/>
          <p:cNvSpPr/>
          <p:nvPr/>
        </p:nvSpPr>
        <p:spPr>
          <a:xfrm>
            <a:off x="767080" y="2040255"/>
            <a:ext cx="2686050" cy="835025"/>
          </a:xfrm>
          <a:prstGeom prst="rect">
            <a:avLst/>
          </a:prstGeom>
          <a:noFill/>
          <a:ln/>
        </p:spPr>
        <p:txBody>
          <a:bodyPr wrap="square" lIns="45720" tIns="45720" rIns="45720" bIns="45720" rtlCol="0" anchor="t"/>
          <a:lstStyle/>
          <a:p>
            <a:pPr>
              <a:lnSpc>
                <a:spcPct val="100000"/>
              </a:lnSpc>
            </a:pPr>
            <a:r>
              <a:rPr lang="en-US" sz="1800" dirty="0">
                <a:solidFill>
                  <a:srgbClr val="FFFFFF"/>
                </a:solidFill>
                <a:latin typeface="苹方-简" pitchFamily="34" charset="0"/>
                <a:ea typeface="苹方-简" pitchFamily="34" charset="-122"/>
                <a:cs typeface="苹方-简" pitchFamily="34" charset="-120"/>
              </a:rPr>
              <a:t>Idea Generation</a:t>
            </a:r>
            <a:endParaRPr lang="en-US" sz="1600" dirty="0"/>
          </a:p>
        </p:txBody>
      </p:sp>
      <p:sp>
        <p:nvSpPr>
          <p:cNvPr id="9" name="Text 4"/>
          <p:cNvSpPr/>
          <p:nvPr/>
        </p:nvSpPr>
        <p:spPr>
          <a:xfrm>
            <a:off x="775970" y="2760345"/>
            <a:ext cx="2574925" cy="3082925"/>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苹方-简" pitchFamily="34" charset="0"/>
                <a:ea typeface="苹方-简" pitchFamily="34" charset="-122"/>
                <a:cs typeface="苹方-简" pitchFamily="34" charset="-120"/>
              </a:rPr>
              <a:t>AI can generate plot hooks, character twists, and thematic variations to break creative blocks. Tools like ChatGPT and Sudowrite turn simple prompts into expandable outlines.</a:t>
            </a:r>
            <a:endParaRPr lang="en-US" sz="1600" dirty="0"/>
          </a:p>
        </p:txBody>
      </p:sp>
      <p:sp>
        <p:nvSpPr>
          <p:cNvPr id="10" name="Text 5"/>
          <p:cNvSpPr/>
          <p:nvPr/>
        </p:nvSpPr>
        <p:spPr>
          <a:xfrm>
            <a:off x="3202305" y="1996440"/>
            <a:ext cx="2686050" cy="835025"/>
          </a:xfrm>
          <a:prstGeom prst="rect">
            <a:avLst/>
          </a:prstGeom>
          <a:noFill/>
          <a:ln/>
        </p:spPr>
        <p:txBody>
          <a:bodyPr wrap="square" lIns="45720" tIns="45720" rIns="45720" bIns="45720" rtlCol="0" anchor="t"/>
          <a:lstStyle/>
          <a:p>
            <a:pPr>
              <a:lnSpc>
                <a:spcPct val="100000"/>
              </a:lnSpc>
            </a:pPr>
            <a:r>
              <a:rPr lang="en-US" sz="1800" dirty="0">
                <a:solidFill>
                  <a:srgbClr val="FFFFFF"/>
                </a:solidFill>
                <a:latin typeface="苹方-简" pitchFamily="34" charset="0"/>
                <a:ea typeface="苹方-简" pitchFamily="34" charset="-122"/>
                <a:cs typeface="苹方-简" pitchFamily="34" charset="-120"/>
              </a:rPr>
              <a:t>Alternative Outcomes</a:t>
            </a:r>
            <a:endParaRPr lang="en-US" sz="1600" dirty="0"/>
          </a:p>
        </p:txBody>
      </p:sp>
      <p:sp>
        <p:nvSpPr>
          <p:cNvPr id="11" name="Text 6"/>
          <p:cNvSpPr/>
          <p:nvPr/>
        </p:nvSpPr>
        <p:spPr>
          <a:xfrm>
            <a:off x="3190240" y="2716530"/>
            <a:ext cx="2847340" cy="273177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苹方-简" pitchFamily="34" charset="0"/>
                <a:ea typeface="苹方-简" pitchFamily="34" charset="-122"/>
                <a:cs typeface="苹方-简" pitchFamily="34" charset="-120"/>
              </a:rPr>
              <a:t>AI helps explore alternative scene endings and character arcs. This flexibility allows writers to experiment with different directions without committing to one prematurely.</a:t>
            </a:r>
            <a:endParaRPr lang="en-US" sz="1600" dirty="0"/>
          </a:p>
        </p:txBody>
      </p:sp>
      <p:sp>
        <p:nvSpPr>
          <p:cNvPr id="12" name="Text 7"/>
          <p:cNvSpPr/>
          <p:nvPr/>
        </p:nvSpPr>
        <p:spPr>
          <a:xfrm>
            <a:off x="5870575" y="2117725"/>
            <a:ext cx="2686050" cy="835025"/>
          </a:xfrm>
          <a:prstGeom prst="rect">
            <a:avLst/>
          </a:prstGeom>
          <a:noFill/>
          <a:ln/>
        </p:spPr>
        <p:txBody>
          <a:bodyPr wrap="square" lIns="45720" tIns="45720" rIns="45720" bIns="45720" rtlCol="0" anchor="t"/>
          <a:lstStyle/>
          <a:p>
            <a:pPr>
              <a:lnSpc>
                <a:spcPct val="100000"/>
              </a:lnSpc>
            </a:pPr>
            <a:r>
              <a:rPr lang="en-US" sz="1800" dirty="0">
                <a:solidFill>
                  <a:srgbClr val="FFFFFF"/>
                </a:solidFill>
                <a:latin typeface="苹方-简" pitchFamily="34" charset="0"/>
                <a:ea typeface="苹方-简" pitchFamily="34" charset="-122"/>
                <a:cs typeface="苹方-简" pitchFamily="34" charset="-120"/>
              </a:rPr>
              <a:t>Tool Integration</a:t>
            </a:r>
            <a:endParaRPr lang="en-US" sz="1600" dirty="0"/>
          </a:p>
        </p:txBody>
      </p:sp>
      <p:sp>
        <p:nvSpPr>
          <p:cNvPr id="13" name="Text 8"/>
          <p:cNvSpPr/>
          <p:nvPr/>
        </p:nvSpPr>
        <p:spPr>
          <a:xfrm>
            <a:off x="5858510" y="2837815"/>
            <a:ext cx="2847340" cy="273177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苹方-简" pitchFamily="34" charset="0"/>
                <a:ea typeface="苹方-简" pitchFamily="34" charset="-122"/>
                <a:cs typeface="苹方-简" pitchFamily="34" charset="-120"/>
              </a:rPr>
              <a:t>Plug-ins for Scrivener and Notion integrate AI directly into your workflow, making it easy to generate and refine ideas without leaving your preferred writing environment.</a:t>
            </a:r>
            <a:endParaRPr lang="en-US" sz="1600" dirty="0"/>
          </a:p>
        </p:txBody>
      </p:sp>
      <p:sp>
        <p:nvSpPr>
          <p:cNvPr id="14" name="Text 9"/>
          <p:cNvSpPr/>
          <p:nvPr/>
        </p:nvSpPr>
        <p:spPr>
          <a:xfrm>
            <a:off x="8646795" y="2002790"/>
            <a:ext cx="2686050" cy="835025"/>
          </a:xfrm>
          <a:prstGeom prst="rect">
            <a:avLst/>
          </a:prstGeom>
          <a:noFill/>
          <a:ln/>
        </p:spPr>
        <p:txBody>
          <a:bodyPr wrap="square" lIns="45720" tIns="45720" rIns="45720" bIns="45720" rtlCol="0" anchor="t"/>
          <a:lstStyle/>
          <a:p>
            <a:pPr>
              <a:lnSpc>
                <a:spcPct val="100000"/>
              </a:lnSpc>
            </a:pPr>
            <a:r>
              <a:rPr lang="en-US" sz="1800" dirty="0">
                <a:solidFill>
                  <a:srgbClr val="FFFFFF"/>
                </a:solidFill>
                <a:latin typeface="苹方-简" pitchFamily="34" charset="0"/>
                <a:ea typeface="苹方-简" pitchFamily="34" charset="-122"/>
                <a:cs typeface="苹方-简" pitchFamily="34" charset="-120"/>
              </a:rPr>
              <a:t>Real Tools</a:t>
            </a:r>
            <a:endParaRPr lang="en-US" sz="1600" dirty="0"/>
          </a:p>
        </p:txBody>
      </p:sp>
      <p:sp>
        <p:nvSpPr>
          <p:cNvPr id="15" name="Text 10"/>
          <p:cNvSpPr/>
          <p:nvPr/>
        </p:nvSpPr>
        <p:spPr>
          <a:xfrm>
            <a:off x="8634730" y="2722880"/>
            <a:ext cx="2847340" cy="273177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苹方-简" pitchFamily="34" charset="0"/>
                <a:ea typeface="苹方-简" pitchFamily="34" charset="-122"/>
                <a:cs typeface="苹方-简" pitchFamily="34" charset="-120"/>
              </a:rPr>
              <a:t>Tools like Jasper and Claude offer robust AI capabilities for brainstorming. They can expand bullet points into detailed outlines, providing a strong foundation for your writing.</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9F4DF"/>
        </a:solidFill>
        <a:effectLst/>
      </p:bgPr>
    </p:bg>
    <p:spTree>
      <p:nvGrpSpPr>
        <p:cNvPr id="1" name=""/>
        <p:cNvGrpSpPr/>
        <p:nvPr/>
      </p:nvGrpSpPr>
      <p:grpSpPr>
        <a:xfrm>
          <a:off x="0" y="0"/>
          <a:ext cx="0" cy="0"/>
          <a:chOff x="0" y="0"/>
          <a:chExt cx="0" cy="0"/>
        </a:xfrm>
      </p:grpSpPr>
      <p:pic>
        <p:nvPicPr>
          <p:cNvPr id="2" name="Image 0" descr="https://kimi-img.moonshot.cn/pub/slides/slides_tmpl/image/25-09-02-14:45:48-d2r9571e3tpg8rchusi0.png"/>
          <p:cNvPicPr>
            <a:picLocks noChangeAspect="1"/>
          </p:cNvPicPr>
          <p:nvPr/>
        </p:nvPicPr>
        <p:blipFill>
          <a:blip r:embed="rId3">
            <a:alphaModFix amt="50000"/>
          </a:blip>
          <a:stretch>
            <a:fillRect/>
          </a:stretch>
        </p:blipFill>
        <p:spPr>
          <a:xfrm>
            <a:off x="0" y="0"/>
            <a:ext cx="5461000" cy="6858000"/>
          </a:xfrm>
          <a:prstGeom prst="rect">
            <a:avLst/>
          </a:prstGeom>
        </p:spPr>
      </p:pic>
      <p:sp>
        <p:nvSpPr>
          <p:cNvPr id="3" name="Text 0"/>
          <p:cNvSpPr/>
          <p:nvPr/>
        </p:nvSpPr>
        <p:spPr>
          <a:xfrm>
            <a:off x="551815" y="2781300"/>
            <a:ext cx="4998720" cy="1111885"/>
          </a:xfrm>
          <a:prstGeom prst="rect">
            <a:avLst/>
          </a:prstGeom>
          <a:noFill/>
          <a:ln/>
        </p:spPr>
        <p:txBody>
          <a:bodyPr wrap="square" lIns="91440" tIns="45720" rIns="91440" bIns="45720" rtlCol="0" anchor="t"/>
          <a:lstStyle/>
          <a:p>
            <a:pPr>
              <a:lnSpc>
                <a:spcPct val="100000"/>
              </a:lnSpc>
            </a:pPr>
            <a:r>
              <a:rPr lang="en-US" sz="3600" b="1" dirty="0">
                <a:solidFill>
                  <a:srgbClr val="7F27FF"/>
                </a:solidFill>
                <a:latin typeface="MiSans" pitchFamily="34" charset="0"/>
                <a:ea typeface="MiSans" pitchFamily="34" charset="-122"/>
                <a:cs typeface="MiSans" pitchFamily="34" charset="-120"/>
              </a:rPr>
              <a:t>AI-Driven Research &amp; Worldbuilding</a:t>
            </a:r>
            <a:endParaRPr lang="en-US" sz="1600" dirty="0"/>
          </a:p>
        </p:txBody>
      </p:sp>
      <p:sp>
        <p:nvSpPr>
          <p:cNvPr id="4" name="Text 1"/>
          <p:cNvSpPr/>
          <p:nvPr/>
        </p:nvSpPr>
        <p:spPr>
          <a:xfrm>
            <a:off x="5778500" y="613410"/>
            <a:ext cx="5974715" cy="962025"/>
          </a:xfrm>
          <a:prstGeom prst="rect">
            <a:avLst/>
          </a:prstGeom>
          <a:noFill/>
          <a:ln/>
        </p:spPr>
        <p:txBody>
          <a:bodyPr wrap="square" lIns="45720" tIns="45720" rIns="45720" bIns="45720" rtlCol="0" anchor="t"/>
          <a:lstStyle/>
          <a:p>
            <a:pPr>
              <a:lnSpc>
                <a:spcPct val="120000"/>
              </a:lnSpc>
            </a:pPr>
            <a:r>
              <a:rPr lang="en-US" sz="2400" dirty="0">
                <a:solidFill>
                  <a:srgbClr val="9F70FD"/>
                </a:solidFill>
                <a:latin typeface="苹方-简" pitchFamily="34" charset="0"/>
                <a:ea typeface="苹方-简" pitchFamily="34" charset="-122"/>
                <a:cs typeface="苹方-简" pitchFamily="34" charset="-120"/>
              </a:rPr>
              <a:t>Research Summarization</a:t>
            </a:r>
            <a:endParaRPr lang="en-US" sz="1600" dirty="0"/>
          </a:p>
        </p:txBody>
      </p:sp>
      <p:sp>
        <p:nvSpPr>
          <p:cNvPr id="5" name="Text 2"/>
          <p:cNvSpPr/>
          <p:nvPr/>
        </p:nvSpPr>
        <p:spPr>
          <a:xfrm>
            <a:off x="5778500" y="1125220"/>
            <a:ext cx="5974715" cy="832247"/>
          </a:xfrm>
          <a:prstGeom prst="rect">
            <a:avLst/>
          </a:prstGeom>
          <a:noFill/>
          <a:ln/>
        </p:spPr>
        <p:txBody>
          <a:bodyPr wrap="square" lIns="45720" tIns="45720" rIns="45720" bIns="45720" rtlCol="0" anchor="t">
            <a:spAutoFit/>
          </a:bodyPr>
          <a:lstStyle/>
          <a:p>
            <a:pPr>
              <a:lnSpc>
                <a:spcPct val="130000"/>
              </a:lnSpc>
            </a:pPr>
            <a:r>
              <a:rPr lang="en-US" sz="1400" dirty="0">
                <a:solidFill>
                  <a:srgbClr val="000000"/>
                </a:solidFill>
                <a:latin typeface="苹方-简" pitchFamily="34" charset="0"/>
                <a:ea typeface="苹方-简" pitchFamily="34" charset="-122"/>
                <a:cs typeface="苹方-简" pitchFamily="34" charset="-120"/>
              </a:rPr>
              <a:t>AI can quickly summarize long articles and extract key details, saving writers time and effort. Tools like Perplexity and WorldAnvil help manage and organize research efficiently.</a:t>
            </a:r>
            <a:endParaRPr lang="en-US" sz="1600" dirty="0"/>
          </a:p>
        </p:txBody>
      </p:sp>
      <p:sp>
        <p:nvSpPr>
          <p:cNvPr id="6" name="Text 3"/>
          <p:cNvSpPr/>
          <p:nvPr/>
        </p:nvSpPr>
        <p:spPr>
          <a:xfrm>
            <a:off x="6503035" y="2602230"/>
            <a:ext cx="5974080" cy="960755"/>
          </a:xfrm>
          <a:prstGeom prst="rect">
            <a:avLst/>
          </a:prstGeom>
          <a:noFill/>
          <a:ln/>
        </p:spPr>
        <p:txBody>
          <a:bodyPr wrap="square" lIns="45720" tIns="45720" rIns="45720" bIns="45720" rtlCol="0" anchor="t"/>
          <a:lstStyle/>
          <a:p>
            <a:pPr>
              <a:lnSpc>
                <a:spcPct val="120000"/>
              </a:lnSpc>
            </a:pPr>
            <a:r>
              <a:rPr lang="en-US" sz="2400" dirty="0">
                <a:solidFill>
                  <a:srgbClr val="9F70FD"/>
                </a:solidFill>
                <a:latin typeface="苹方-简" pitchFamily="34" charset="0"/>
                <a:ea typeface="苹方-简" pitchFamily="34" charset="-122"/>
                <a:cs typeface="苹方-简" pitchFamily="34" charset="-120"/>
              </a:rPr>
              <a:t>Worldbuilding</a:t>
            </a:r>
            <a:endParaRPr lang="en-US" sz="1600" dirty="0"/>
          </a:p>
        </p:txBody>
      </p:sp>
      <p:sp>
        <p:nvSpPr>
          <p:cNvPr id="7" name="Text 4"/>
          <p:cNvSpPr/>
          <p:nvPr/>
        </p:nvSpPr>
        <p:spPr>
          <a:xfrm>
            <a:off x="6050915" y="3114040"/>
            <a:ext cx="5974715" cy="832247"/>
          </a:xfrm>
          <a:prstGeom prst="rect">
            <a:avLst/>
          </a:prstGeom>
          <a:noFill/>
          <a:ln/>
        </p:spPr>
        <p:txBody>
          <a:bodyPr wrap="square" lIns="45720" tIns="45720" rIns="45720" bIns="45720" rtlCol="0" anchor="t">
            <a:spAutoFit/>
          </a:bodyPr>
          <a:lstStyle/>
          <a:p>
            <a:pPr>
              <a:lnSpc>
                <a:spcPct val="130000"/>
              </a:lnSpc>
            </a:pPr>
            <a:r>
              <a:rPr lang="en-US" sz="1400" dirty="0">
                <a:solidFill>
                  <a:srgbClr val="000000"/>
                </a:solidFill>
                <a:latin typeface="苹方-简" pitchFamily="34" charset="0"/>
                <a:ea typeface="苹方-简" pitchFamily="34" charset="-122"/>
                <a:cs typeface="苹方-简" pitchFamily="34" charset="-120"/>
              </a:rPr>
              <a:t>AI assists in creating consistent magic systems, cultures, maps, and timelines. It can generate political hierarchies and cultural norms based on descriptions, streamlining complex worldbuilding tasks.</a:t>
            </a:r>
            <a:endParaRPr lang="en-US" sz="1600" dirty="0"/>
          </a:p>
        </p:txBody>
      </p:sp>
      <p:sp>
        <p:nvSpPr>
          <p:cNvPr id="8" name="Text 5"/>
          <p:cNvSpPr/>
          <p:nvPr/>
        </p:nvSpPr>
        <p:spPr>
          <a:xfrm>
            <a:off x="5779135" y="4590415"/>
            <a:ext cx="5974080" cy="960755"/>
          </a:xfrm>
          <a:prstGeom prst="rect">
            <a:avLst/>
          </a:prstGeom>
          <a:noFill/>
          <a:ln/>
        </p:spPr>
        <p:txBody>
          <a:bodyPr wrap="square" lIns="45720" tIns="45720" rIns="45720" bIns="45720" rtlCol="0" anchor="t"/>
          <a:lstStyle/>
          <a:p>
            <a:pPr>
              <a:lnSpc>
                <a:spcPct val="120000"/>
              </a:lnSpc>
            </a:pPr>
            <a:r>
              <a:rPr lang="en-US" sz="2400" dirty="0">
                <a:solidFill>
                  <a:srgbClr val="9F70FD"/>
                </a:solidFill>
                <a:latin typeface="苹方-简" pitchFamily="34" charset="0"/>
                <a:ea typeface="苹方-简" pitchFamily="34" charset="-122"/>
                <a:cs typeface="苹方-简" pitchFamily="34" charset="-120"/>
              </a:rPr>
              <a:t>Knowledge Management</a:t>
            </a:r>
            <a:endParaRPr lang="en-US" sz="1600" dirty="0"/>
          </a:p>
        </p:txBody>
      </p:sp>
      <p:sp>
        <p:nvSpPr>
          <p:cNvPr id="9" name="Text 6"/>
          <p:cNvSpPr/>
          <p:nvPr/>
        </p:nvSpPr>
        <p:spPr>
          <a:xfrm>
            <a:off x="5778500" y="5102225"/>
            <a:ext cx="5974715" cy="832247"/>
          </a:xfrm>
          <a:prstGeom prst="rect">
            <a:avLst/>
          </a:prstGeom>
          <a:noFill/>
          <a:ln/>
        </p:spPr>
        <p:txBody>
          <a:bodyPr wrap="square" lIns="45720" tIns="45720" rIns="45720" bIns="45720" rtlCol="0" anchor="t">
            <a:spAutoFit/>
          </a:bodyPr>
          <a:lstStyle/>
          <a:p>
            <a:pPr>
              <a:lnSpc>
                <a:spcPct val="130000"/>
              </a:lnSpc>
            </a:pPr>
            <a:r>
              <a:rPr lang="en-US" sz="1400" dirty="0">
                <a:solidFill>
                  <a:srgbClr val="000000"/>
                </a:solidFill>
                <a:latin typeface="苹方-简" pitchFamily="34" charset="0"/>
                <a:ea typeface="苹方-简" pitchFamily="34" charset="-122"/>
                <a:cs typeface="苹方-简" pitchFamily="34" charset="-120"/>
              </a:rPr>
              <a:t>Obsidian and Notion AI plug-ins help writers manage and organize their research notes, ensuring all information is easily accessible and usable during the writing process.</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9F4DF"/>
        </a:solidFill>
        <a:effectLst/>
      </p:bgPr>
    </p:bg>
    <p:spTree>
      <p:nvGrpSpPr>
        <p:cNvPr id="1" name=""/>
        <p:cNvGrpSpPr/>
        <p:nvPr/>
      </p:nvGrpSpPr>
      <p:grpSpPr>
        <a:xfrm>
          <a:off x="0" y="0"/>
          <a:ext cx="0" cy="0"/>
          <a:chOff x="0" y="0"/>
          <a:chExt cx="0" cy="0"/>
        </a:xfrm>
      </p:grpSpPr>
      <p:sp>
        <p:nvSpPr>
          <p:cNvPr id="2" name="Shape 0"/>
          <p:cNvSpPr/>
          <p:nvPr/>
        </p:nvSpPr>
        <p:spPr>
          <a:xfrm>
            <a:off x="8001000" y="-27305"/>
            <a:ext cx="4191000" cy="6885305"/>
          </a:xfrm>
          <a:prstGeom prst="rect">
            <a:avLst/>
          </a:prstGeom>
          <a:solidFill>
            <a:srgbClr val="F7941F"/>
          </a:solidFill>
          <a:ln/>
        </p:spPr>
      </p:sp>
      <p:sp>
        <p:nvSpPr>
          <p:cNvPr id="3" name="Text 1"/>
          <p:cNvSpPr/>
          <p:nvPr/>
        </p:nvSpPr>
        <p:spPr>
          <a:xfrm>
            <a:off x="8001000" y="-27305"/>
            <a:ext cx="4191000" cy="6885305"/>
          </a:xfrm>
          <a:prstGeom prst="rect">
            <a:avLst/>
          </a:prstGeom>
          <a:noFill/>
          <a:ln/>
        </p:spPr>
        <p:txBody>
          <a:bodyPr wrap="square" lIns="0" tIns="0" rIns="0" bIns="0" rtlCol="0" anchor="t"/>
          <a:lstStyle/>
          <a:p>
            <a:pPr>
              <a:lnSpc>
                <a:spcPct val="100000"/>
              </a:lnSpc>
            </a:pPr>
            <a:endParaRPr lang="en-US" sz="1600" dirty="0"/>
          </a:p>
        </p:txBody>
      </p:sp>
      <p:sp>
        <p:nvSpPr>
          <p:cNvPr id="4" name="Text 2"/>
          <p:cNvSpPr/>
          <p:nvPr/>
        </p:nvSpPr>
        <p:spPr>
          <a:xfrm>
            <a:off x="-208538" y="-1151175"/>
            <a:ext cx="12400538" cy="9160349"/>
          </a:xfrm>
          <a:prstGeom prst="rect">
            <a:avLst/>
          </a:prstGeom>
          <a:noFill/>
          <a:ln/>
        </p:spPr>
        <p:txBody>
          <a:bodyPr wrap="square" lIns="0" tIns="0" rIns="0" bIns="0" rtlCol="0" anchor="t"/>
          <a:lstStyle/>
          <a:p>
            <a:pPr>
              <a:lnSpc>
                <a:spcPct val="100000"/>
              </a:lnSpc>
            </a:pPr>
            <a:r>
              <a:rPr lang="en-US" sz="55000" dirty="0">
                <a:solidFill>
                  <a:srgbClr val="7F27FF"/>
                </a:solidFill>
                <a:latin typeface="苹方-简" pitchFamily="34" charset="0"/>
                <a:ea typeface="苹方-简" pitchFamily="34" charset="-122"/>
                <a:cs typeface="苹方-简" pitchFamily="34" charset="-120"/>
              </a:rPr>
              <a:t>03</a:t>
            </a:r>
            <a:endParaRPr lang="en-US" sz="1600" dirty="0"/>
          </a:p>
        </p:txBody>
      </p:sp>
      <p:sp>
        <p:nvSpPr>
          <p:cNvPr id="5" name="Text 3"/>
          <p:cNvSpPr/>
          <p:nvPr/>
        </p:nvSpPr>
        <p:spPr>
          <a:xfrm>
            <a:off x="5820410" y="5558790"/>
            <a:ext cx="5840730" cy="1206500"/>
          </a:xfrm>
          <a:prstGeom prst="rect">
            <a:avLst/>
          </a:prstGeom>
          <a:noFill/>
          <a:ln/>
        </p:spPr>
        <p:txBody>
          <a:bodyPr wrap="square" lIns="0" tIns="0" rIns="0" bIns="0" rtlCol="0" anchor="t"/>
          <a:lstStyle/>
          <a:p>
            <a:pPr algn="r">
              <a:lnSpc>
                <a:spcPct val="100000"/>
              </a:lnSpc>
            </a:pPr>
            <a:r>
              <a:rPr lang="en-US" sz="3000" b="1" dirty="0">
                <a:solidFill>
                  <a:srgbClr val="7F27FF"/>
                </a:solidFill>
                <a:latin typeface="苹方-简" pitchFamily="34" charset="0"/>
                <a:ea typeface="苹方-简" pitchFamily="34" charset="-122"/>
                <a:cs typeface="苹方-简" pitchFamily="34" charset="-120"/>
              </a:rPr>
              <a:t>Drafting &amp; Editing</a:t>
            </a:r>
            <a:endParaRPr lang="en-US" sz="1600" dirty="0"/>
          </a:p>
        </p:txBody>
      </p:sp>
      <p:pic>
        <p:nvPicPr>
          <p:cNvPr id="6" name="Image 0" descr="https://kimi-img.moonshot.cn/pub/slides/slides_tmpl/image/25-09-02-14:45:43-d2r955pe3tpg8rchus10.png"/>
          <p:cNvPicPr>
            <a:picLocks noChangeAspect="1"/>
          </p:cNvPicPr>
          <p:nvPr/>
        </p:nvPicPr>
        <p:blipFill>
          <a:blip r:embed="rId3"/>
          <a:stretch>
            <a:fillRect/>
          </a:stretch>
        </p:blipFill>
        <p:spPr>
          <a:xfrm>
            <a:off x="10047605" y="340360"/>
            <a:ext cx="1895475" cy="1895475"/>
          </a:xfrm>
          <a:prstGeom prst="rect">
            <a:avLst/>
          </a:prstGeom>
        </p:spPr>
      </p:pic>
      <p:pic>
        <p:nvPicPr>
          <p:cNvPr id="7" name="Image 1" descr="https://kimi-img.moonshot.cn/pub/slides/slides_tmpl/image/25-09-02-14:45:44-d2r9561e3tpg8rchus20.png"/>
          <p:cNvPicPr>
            <a:picLocks noChangeAspect="1"/>
          </p:cNvPicPr>
          <p:nvPr/>
        </p:nvPicPr>
        <p:blipFill>
          <a:blip r:embed="rId4"/>
          <a:stretch>
            <a:fillRect/>
          </a:stretch>
        </p:blipFill>
        <p:spPr>
          <a:xfrm>
            <a:off x="1934210" y="1224915"/>
            <a:ext cx="655955" cy="655955"/>
          </a:xfrm>
          <a:prstGeom prst="rect">
            <a:avLst/>
          </a:prstGeom>
        </p:spPr>
      </p:pic>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1565</Words>
  <Application>Microsoft Office PowerPoint</Application>
  <PresentationFormat>Widescreen</PresentationFormat>
  <Paragraphs>161</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苹方-简</vt:lpstr>
      <vt:lpstr>MiSans</vt:lpstr>
      <vt:lpstr>Arial</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AI-Powered Writing Workflow</dc:title>
  <dc:subject>AI-Powered Writing Workflow</dc:subject>
  <dc:creator>Kimi</dc:creator>
  <cp:lastModifiedBy>Sean</cp:lastModifiedBy>
  <cp:revision>2</cp:revision>
  <dcterms:created xsi:type="dcterms:W3CDTF">2025-12-03T23:21:07Z</dcterms:created>
  <dcterms:modified xsi:type="dcterms:W3CDTF">2025-12-04T00:13:37Z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{"Label":"AI-Powered Writing Workflow","ContentProducer":"001191110108MACG2KBH8F10000","ProduceID":"d4ocac7gt7e6bfhps8jg","ReservedCode1":"","ContentPropagator":"001191110108MACG2KBH8F20000","PropagateID":"d4ocac7gt7e6bfhps8jg","ReservedCode2":""}</vt:lpwstr>
  </property>
</Properties>
</file>